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
  </p:notesMasterIdLst>
  <p:handoutMasterIdLst>
    <p:handoutMasterId r:id="rId35"/>
  </p:handoutMasterIdLst>
  <p:sldIdLst>
    <p:sldId id="276" r:id="rId3"/>
    <p:sldId id="316" r:id="rId4"/>
    <p:sldId id="284" r:id="rId6"/>
    <p:sldId id="332" r:id="rId7"/>
    <p:sldId id="330" r:id="rId8"/>
    <p:sldId id="331" r:id="rId9"/>
    <p:sldId id="280" r:id="rId10"/>
    <p:sldId id="263" r:id="rId11"/>
    <p:sldId id="278" r:id="rId12"/>
    <p:sldId id="282" r:id="rId13"/>
    <p:sldId id="288" r:id="rId14"/>
    <p:sldId id="318" r:id="rId15"/>
    <p:sldId id="285" r:id="rId16"/>
    <p:sldId id="294" r:id="rId17"/>
    <p:sldId id="300" r:id="rId18"/>
    <p:sldId id="324" r:id="rId19"/>
    <p:sldId id="295" r:id="rId20"/>
    <p:sldId id="281" r:id="rId21"/>
    <p:sldId id="319" r:id="rId22"/>
    <p:sldId id="320" r:id="rId23"/>
    <p:sldId id="328" r:id="rId24"/>
    <p:sldId id="297" r:id="rId25"/>
    <p:sldId id="290" r:id="rId26"/>
    <p:sldId id="322" r:id="rId27"/>
    <p:sldId id="325" r:id="rId28"/>
    <p:sldId id="326" r:id="rId29"/>
    <p:sldId id="327" r:id="rId30"/>
    <p:sldId id="323" r:id="rId31"/>
    <p:sldId id="291" r:id="rId32"/>
    <p:sldId id="329" r:id="rId33"/>
    <p:sldId id="296" r:id="rId34"/>
  </p:sldIdLst>
  <p:sldSz cx="12192000" cy="6858000"/>
  <p:notesSz cx="6858000" cy="9144000"/>
  <p:embeddedFontLst>
    <p:embeddedFont>
      <p:font typeface="Montserrat" panose="00000500000000000000" pitchFamily="2" charset="0"/>
      <p:regular r:id="rId39"/>
    </p:embeddedFont>
    <p:embeddedFont>
      <p:font typeface="Montserrat" panose="00000500000000000000"/>
      <p:regular r:id="rId40"/>
    </p:embeddedFont>
    <p:embeddedFont>
      <p:font typeface="MiSans Light" panose="00000400000000000000" charset="-122"/>
      <p:regular r:id="rId41"/>
    </p:embeddedFont>
    <p:embeddedFont>
      <p:font typeface="思源宋体 CN Heavy" panose="02020900000000000000" charset="0"/>
      <p:bold r:id="rId42"/>
    </p:embeddedFont>
  </p:embeddedFontLst>
  <p:custDataLst>
    <p:tags r:id="rId4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D5C3EF26-24B7-4CB6-ACC5-A9CC96F73EED}">
          <p14:sldIdLst>
            <p14:sldId id="276"/>
            <p14:sldId id="316"/>
            <p14:sldId id="284"/>
            <p14:sldId id="332"/>
            <p14:sldId id="330"/>
            <p14:sldId id="331"/>
            <p14:sldId id="280"/>
            <p14:sldId id="263"/>
            <p14:sldId id="278"/>
            <p14:sldId id="282"/>
            <p14:sldId id="288"/>
            <p14:sldId id="318"/>
            <p14:sldId id="285"/>
            <p14:sldId id="294"/>
            <p14:sldId id="300"/>
            <p14:sldId id="324"/>
            <p14:sldId id="295"/>
            <p14:sldId id="281"/>
            <p14:sldId id="319"/>
            <p14:sldId id="320"/>
            <p14:sldId id="328"/>
            <p14:sldId id="297"/>
            <p14:sldId id="290"/>
            <p14:sldId id="322"/>
            <p14:sldId id="325"/>
            <p14:sldId id="326"/>
            <p14:sldId id="327"/>
            <p14:sldId id="323"/>
            <p14:sldId id="291"/>
            <p14:sldId id="329"/>
            <p14:sldId id="29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FEFCF9"/>
    <a:srgbClr val="8BC0B1"/>
    <a:srgbClr val="9AB8BD"/>
    <a:srgbClr val="BE9182"/>
    <a:srgbClr val="EFC79E"/>
    <a:srgbClr val="D7E3E5"/>
    <a:srgbClr val="A68462"/>
    <a:srgbClr val="735A41"/>
    <a:srgbClr val="9F8F80"/>
    <a:srgbClr val="F8F9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81" autoAdjust="0"/>
    <p:restoredTop sz="94660"/>
  </p:normalViewPr>
  <p:slideViewPr>
    <p:cSldViewPr snapToGrid="0" showGuides="1">
      <p:cViewPr>
        <p:scale>
          <a:sx n="66" d="100"/>
          <a:sy n="66" d="100"/>
        </p:scale>
        <p:origin x="1332" y="864"/>
      </p:cViewPr>
      <p:guideLst>
        <p:guide orient="horz" pos="2222"/>
        <p:guide pos="3839"/>
        <p:guide orient="horz" pos="3861"/>
        <p:guide pos="690"/>
        <p:guide pos="6856"/>
      </p:guideLst>
    </p:cSldViewPr>
  </p:slideViewPr>
  <p:notesTextViewPr>
    <p:cViewPr>
      <p:scale>
        <a:sx n="1" d="1"/>
        <a:sy n="1" d="1"/>
      </p:scale>
      <p:origin x="0" y="0"/>
    </p:cViewPr>
  </p:notesTextViewPr>
  <p:sorterViewPr>
    <p:cViewPr>
      <p:scale>
        <a:sx n="60" d="100"/>
        <a:sy n="60" d="100"/>
      </p:scale>
      <p:origin x="0" y="-37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3" Type="http://schemas.openxmlformats.org/officeDocument/2006/relationships/tags" Target="tags/tag42.xml"/><Relationship Id="rId42" Type="http://schemas.openxmlformats.org/officeDocument/2006/relationships/font" Target="fonts/font4.fntdata"/><Relationship Id="rId41" Type="http://schemas.openxmlformats.org/officeDocument/2006/relationships/font" Target="fonts/font3.fntdata"/><Relationship Id="rId40" Type="http://schemas.openxmlformats.org/officeDocument/2006/relationships/font" Target="fonts/font2.fntdata"/><Relationship Id="rId4" Type="http://schemas.openxmlformats.org/officeDocument/2006/relationships/slide" Target="slides/slide2.xml"/><Relationship Id="rId39" Type="http://schemas.openxmlformats.org/officeDocument/2006/relationships/font" Target="fonts/font1.fntdata"/><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handoutMaster" Target="handoutMasters/handoutMaster1.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Montserrat" panose="00000500000000000000" pitchFamily="2" charset="0"/>
              <a:ea typeface="Montserrat" panose="00000500000000000000" pitchFamily="2" charset="0"/>
              <a:cs typeface="Montserrat" panose="00000500000000000000" pitchFamily="2"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Montserrat" panose="00000500000000000000" pitchFamily="2" charset="0"/>
              </a:rPr>
            </a:fld>
            <a:endParaRPr lang="zh-CN" altLang="en-US">
              <a:latin typeface="Montserrat" panose="00000500000000000000" pitchFamily="2"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Montserrat" panose="00000500000000000000" pitchFamily="2" charset="0"/>
              <a:ea typeface="Montserrat" panose="00000500000000000000" pitchFamily="2" charset="0"/>
              <a:cs typeface="Montserrat" panose="00000500000000000000" pitchFamily="2"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Montserrat" panose="00000500000000000000" pitchFamily="2" charset="0"/>
              </a:rPr>
            </a:fld>
            <a:endParaRPr lang="zh-CN" altLang="en-US">
              <a:latin typeface="Montserrat" panose="00000500000000000000" pitchFamily="2" charset="0"/>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ontserrat" panose="00000500000000000000" pitchFamily="2" charset="0"/>
                <a:ea typeface="Montserrat" panose="00000500000000000000" pitchFamily="2" charset="0"/>
                <a:cs typeface="Montserrat" panose="00000500000000000000" pitchFamily="2"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ontserrat" panose="00000500000000000000" pitchFamily="2" charset="0"/>
                <a:ea typeface="Montserrat" panose="00000500000000000000" pitchFamily="2" charset="0"/>
                <a:cs typeface="Montserrat" panose="00000500000000000000" pitchFamily="2" charset="0"/>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ontserrat" panose="00000500000000000000" pitchFamily="2" charset="0"/>
                <a:ea typeface="Montserrat" panose="00000500000000000000" pitchFamily="2" charset="0"/>
                <a:cs typeface="Montserrat" panose="00000500000000000000" pitchFamily="2"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ontserrat" panose="00000500000000000000" pitchFamily="2" charset="0"/>
                <a:ea typeface="Montserrat" panose="00000500000000000000" pitchFamily="2" charset="0"/>
                <a:cs typeface="Montserrat" panose="00000500000000000000" pitchFamily="2" charset="0"/>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ontserrat" panose="00000500000000000000" pitchFamily="2" charset="0"/>
        <a:ea typeface="Montserrat" panose="00000500000000000000" pitchFamily="2" charset="0"/>
        <a:cs typeface="Montserrat" panose="00000500000000000000" pitchFamily="2" charset="0"/>
      </a:defRPr>
    </a:lvl1pPr>
    <a:lvl2pPr marL="457200" algn="l" defTabSz="914400" rtl="0" eaLnBrk="1" latinLnBrk="0" hangingPunct="1">
      <a:defRPr sz="1200" kern="1200">
        <a:solidFill>
          <a:schemeClr val="tx1"/>
        </a:solidFill>
        <a:latin typeface="Montserrat" panose="00000500000000000000" pitchFamily="2" charset="0"/>
        <a:ea typeface="Montserrat" panose="00000500000000000000" pitchFamily="2" charset="0"/>
        <a:cs typeface="Montserrat" panose="00000500000000000000" pitchFamily="2" charset="0"/>
      </a:defRPr>
    </a:lvl2pPr>
    <a:lvl3pPr marL="914400" algn="l" defTabSz="914400" rtl="0" eaLnBrk="1" latinLnBrk="0" hangingPunct="1">
      <a:defRPr sz="1200" kern="1200">
        <a:solidFill>
          <a:schemeClr val="tx1"/>
        </a:solidFill>
        <a:latin typeface="Montserrat" panose="00000500000000000000" pitchFamily="2" charset="0"/>
        <a:ea typeface="Montserrat" panose="00000500000000000000" pitchFamily="2" charset="0"/>
        <a:cs typeface="Montserrat" panose="00000500000000000000" pitchFamily="2" charset="0"/>
      </a:defRPr>
    </a:lvl3pPr>
    <a:lvl4pPr marL="1371600" algn="l" defTabSz="914400" rtl="0" eaLnBrk="1" latinLnBrk="0" hangingPunct="1">
      <a:defRPr sz="1200" kern="1200">
        <a:solidFill>
          <a:schemeClr val="tx1"/>
        </a:solidFill>
        <a:latin typeface="Montserrat" panose="00000500000000000000" pitchFamily="2" charset="0"/>
        <a:ea typeface="Montserrat" panose="00000500000000000000" pitchFamily="2" charset="0"/>
        <a:cs typeface="Montserrat" panose="00000500000000000000" pitchFamily="2" charset="0"/>
      </a:defRPr>
    </a:lvl4pPr>
    <a:lvl5pPr marL="1828800" algn="l" defTabSz="914400" rtl="0" eaLnBrk="1" latinLnBrk="0" hangingPunct="1">
      <a:defRPr sz="1200" kern="1200">
        <a:solidFill>
          <a:schemeClr val="tx1"/>
        </a:solidFill>
        <a:latin typeface="Montserrat" panose="00000500000000000000" pitchFamily="2" charset="0"/>
        <a:ea typeface="Montserrat" panose="00000500000000000000" pitchFamily="2" charset="0"/>
        <a:cs typeface="Montserrat" panose="00000500000000000000" pitchFamily="2"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6_标题和内容">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0" y="1268413"/>
            <a:ext cx="12192000" cy="4752975"/>
          </a:xfrm>
          <a:custGeom>
            <a:avLst/>
            <a:gdLst>
              <a:gd name="connsiteX0" fmla="*/ 0 w 12192000"/>
              <a:gd name="connsiteY0" fmla="*/ 0 h 4752975"/>
              <a:gd name="connsiteX1" fmla="*/ 12192000 w 12192000"/>
              <a:gd name="connsiteY1" fmla="*/ 0 h 4752975"/>
              <a:gd name="connsiteX2" fmla="*/ 12192000 w 12192000"/>
              <a:gd name="connsiteY2" fmla="*/ 4752975 h 4752975"/>
              <a:gd name="connsiteX3" fmla="*/ 0 w 12192000"/>
              <a:gd name="connsiteY3" fmla="*/ 4752975 h 4752975"/>
            </a:gdLst>
            <a:ahLst/>
            <a:cxnLst>
              <a:cxn ang="0">
                <a:pos x="connsiteX0" y="connsiteY0"/>
              </a:cxn>
              <a:cxn ang="0">
                <a:pos x="connsiteX1" y="connsiteY1"/>
              </a:cxn>
              <a:cxn ang="0">
                <a:pos x="connsiteX2" y="connsiteY2"/>
              </a:cxn>
              <a:cxn ang="0">
                <a:pos x="connsiteX3" y="connsiteY3"/>
              </a:cxn>
            </a:cxnLst>
            <a:rect l="l" t="t" r="r" b="b"/>
            <a:pathLst>
              <a:path w="12192000" h="4752975">
                <a:moveTo>
                  <a:pt x="0" y="0"/>
                </a:moveTo>
                <a:lnTo>
                  <a:pt x="12192000" y="0"/>
                </a:lnTo>
                <a:lnTo>
                  <a:pt x="12192000" y="4752975"/>
                </a:lnTo>
                <a:lnTo>
                  <a:pt x="0" y="475297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zh-CN" altLang="en-US" sz="1800">
                <a:solidFill>
                  <a:schemeClr val="lt1"/>
                </a:solidFill>
              </a:defRPr>
            </a:lvl1pPr>
          </a:lstStyle>
          <a:p>
            <a:pPr marL="0" lvl="0" algn="ct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cs typeface="Montserrat" panose="00000500000000000000" pitchFamily="2" charset="0"/>
              </a:defRPr>
            </a:lvl1pPr>
          </a:lstStyle>
          <a:p>
            <a:fld id="{297C79FE-DCC0-4620-A566-16CA7A0CE41F}"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cs typeface="Montserrat" panose="00000500000000000000"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cs typeface="Montserrat" panose="00000500000000000000" pitchFamily="2" charset="0"/>
              </a:defRPr>
            </a:lvl1pPr>
          </a:lstStyle>
          <a:p>
            <a:fld id="{515A922F-1294-4387-9CB3-FCC8465D972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ontserrat" panose="00000500000000000000" pitchFamily="2" charset="0"/>
          <a:ea typeface="+mj-ea"/>
          <a:cs typeface="Montserrat" panose="000005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ontserrat" panose="000005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ontserrat" panose="000005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ontserrat" panose="000005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ontserrat" panose="000005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ontserrat" panose="000005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tags" Target="../tags/tag25.xml"/><Relationship Id="rId2" Type="http://schemas.openxmlformats.org/officeDocument/2006/relationships/image" Target="../media/image2.png"/><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9.png"/><Relationship Id="rId3" Type="http://schemas.openxmlformats.org/officeDocument/2006/relationships/image" Target="../media/image12.png"/><Relationship Id="rId2" Type="http://schemas.openxmlformats.org/officeDocument/2006/relationships/tags" Target="../tags/tag26.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17.png"/><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9.png"/><Relationship Id="rId3" Type="http://schemas.openxmlformats.org/officeDocument/2006/relationships/image" Target="../media/image12.png"/><Relationship Id="rId2" Type="http://schemas.openxmlformats.org/officeDocument/2006/relationships/tags" Target="../tags/tag27.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image" Target="../media/image18.png"/></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24.png"/><Relationship Id="rId7" Type="http://schemas.openxmlformats.org/officeDocument/2006/relationships/image" Target="../media/image23.png"/><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tags" Target="../tags/tag28.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jpeg"/><Relationship Id="rId1"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6.jpeg"/><Relationship Id="rId1" Type="http://schemas.openxmlformats.org/officeDocument/2006/relationships/image" Target="../media/image2.png"/></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tags" Target="../tags/tag29.xml"/><Relationship Id="rId1" Type="http://schemas.openxmlformats.org/officeDocument/2006/relationships/image" Target="../media/image2.png"/></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30.xml"/><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0" Type="http://schemas.openxmlformats.org/officeDocument/2006/relationships/notesSlide" Target="../notesSlides/notesSlide1.xml"/><Relationship Id="rId2" Type="http://schemas.openxmlformats.org/officeDocument/2006/relationships/image" Target="../media/image4.png"/><Relationship Id="rId19" Type="http://schemas.openxmlformats.org/officeDocument/2006/relationships/slideLayout" Target="../slideLayouts/slideLayout6.xml"/><Relationship Id="rId18" Type="http://schemas.openxmlformats.org/officeDocument/2006/relationships/tags" Target="../tags/tag19.xml"/><Relationship Id="rId17" Type="http://schemas.openxmlformats.org/officeDocument/2006/relationships/tags" Target="../tags/tag18.xml"/><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2.png"/><Relationship Id="rId2" Type="http://schemas.openxmlformats.org/officeDocument/2006/relationships/tags" Target="../tags/tag31.xml"/><Relationship Id="rId1" Type="http://schemas.openxmlformats.org/officeDocument/2006/relationships/image" Target="../media/image2.png"/></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3.png"/><Relationship Id="rId2" Type="http://schemas.openxmlformats.org/officeDocument/2006/relationships/tags" Target="../tags/tag32.xml"/><Relationship Id="rId1" Type="http://schemas.openxmlformats.org/officeDocument/2006/relationships/image" Target="../media/image2.png"/></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 Id="rId3" Type="http://schemas.openxmlformats.org/officeDocument/2006/relationships/image" Target="../media/image34.png"/><Relationship Id="rId2" Type="http://schemas.openxmlformats.org/officeDocument/2006/relationships/image" Target="../media/image2.png"/><Relationship Id="rId1" Type="http://schemas.openxmlformats.org/officeDocument/2006/relationships/tags" Target="../tags/tag33.xml"/></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8.png"/><Relationship Id="rId3" Type="http://schemas.openxmlformats.org/officeDocument/2006/relationships/image" Target="../media/image37.png"/><Relationship Id="rId2" Type="http://schemas.openxmlformats.org/officeDocument/2006/relationships/tags" Target="../tags/tag34.xml"/><Relationship Id="rId1" Type="http://schemas.openxmlformats.org/officeDocument/2006/relationships/image" Target="../media/image2.png"/></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image" Target="../media/image5.png"/></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9.png"/><Relationship Id="rId2" Type="http://schemas.openxmlformats.org/officeDocument/2006/relationships/tags" Target="../tags/tag35.xml"/><Relationship Id="rId1" Type="http://schemas.openxmlformats.org/officeDocument/2006/relationships/image" Target="../media/image2.png"/></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41.png"/><Relationship Id="rId3" Type="http://schemas.openxmlformats.org/officeDocument/2006/relationships/image" Target="../media/image40.png"/><Relationship Id="rId2" Type="http://schemas.openxmlformats.org/officeDocument/2006/relationships/tags" Target="../tags/tag36.xml"/><Relationship Id="rId1" Type="http://schemas.openxmlformats.org/officeDocument/2006/relationships/image" Target="../media/image2.png"/></Relationships>
</file>

<file path=ppt/slides/_rels/slide2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3.png"/><Relationship Id="rId3" Type="http://schemas.openxmlformats.org/officeDocument/2006/relationships/image" Target="../media/image42.png"/><Relationship Id="rId2" Type="http://schemas.openxmlformats.org/officeDocument/2006/relationships/tags" Target="../tags/tag37.xml"/><Relationship Id="rId1" Type="http://schemas.openxmlformats.org/officeDocument/2006/relationships/image" Target="../media/image2.png"/></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image" Target="../media/image5.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8.xml"/><Relationship Id="rId1" Type="http://schemas.openxmlformats.org/officeDocument/2006/relationships/image" Target="../media/image2.png"/></Relationships>
</file>

<file path=ppt/slides/_rels/slide31.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hemeOverride" Target="../theme/themeOverride4.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tags" Target="../tags/tag21.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2.xml"/><Relationship Id="rId2" Type="http://schemas.openxmlformats.org/officeDocument/2006/relationships/image" Target="../media/image7.pn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3.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hemeOverride" Target="../theme/themeOverride2.xml"/><Relationship Id="rId3" Type="http://schemas.openxmlformats.org/officeDocument/2006/relationships/image" Target="../media/image5.png"/><Relationship Id="rId2" Type="http://schemas.openxmlformats.org/officeDocument/2006/relationships/tags" Target="../tags/tag24.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hemeOverride" Target="../theme/themeOverride3.xml"/><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矩形: 圆角 24"/>
          <p:cNvSpPr/>
          <p:nvPr/>
        </p:nvSpPr>
        <p:spPr>
          <a:xfrm>
            <a:off x="0" y="0"/>
            <a:ext cx="12192000" cy="6858000"/>
          </a:xfrm>
          <a:prstGeom prst="roundRect">
            <a:avLst>
              <a:gd name="adj" fmla="val 0"/>
            </a:avLst>
          </a:prstGeom>
          <a:solidFill>
            <a:srgbClr val="F8F9F6"/>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pic>
        <p:nvPicPr>
          <p:cNvPr id="8" name="图片 7"/>
          <p:cNvPicPr>
            <a:picLocks noChangeAspect="1"/>
          </p:cNvPicPr>
          <p:nvPr/>
        </p:nvPicPr>
        <p:blipFill>
          <a:blip r:embed="rId1"/>
          <a:srcRect l="21263" b="16870"/>
          <a:stretch>
            <a:fillRect/>
          </a:stretch>
        </p:blipFill>
        <p:spPr>
          <a:xfrm>
            <a:off x="0" y="3563472"/>
            <a:ext cx="3346019" cy="3294528"/>
          </a:xfrm>
          <a:custGeom>
            <a:avLst/>
            <a:gdLst>
              <a:gd name="connsiteX0" fmla="*/ 0 w 3346019"/>
              <a:gd name="connsiteY0" fmla="*/ 0 h 3294528"/>
              <a:gd name="connsiteX1" fmla="*/ 3346019 w 3346019"/>
              <a:gd name="connsiteY1" fmla="*/ 0 h 3294528"/>
              <a:gd name="connsiteX2" fmla="*/ 3346019 w 3346019"/>
              <a:gd name="connsiteY2" fmla="*/ 3294528 h 3294528"/>
              <a:gd name="connsiteX3" fmla="*/ 0 w 3346019"/>
              <a:gd name="connsiteY3" fmla="*/ 3294528 h 3294528"/>
            </a:gdLst>
            <a:ahLst/>
            <a:cxnLst>
              <a:cxn ang="0">
                <a:pos x="connsiteX0" y="connsiteY0"/>
              </a:cxn>
              <a:cxn ang="0">
                <a:pos x="connsiteX1" y="connsiteY1"/>
              </a:cxn>
              <a:cxn ang="0">
                <a:pos x="connsiteX2" y="connsiteY2"/>
              </a:cxn>
              <a:cxn ang="0">
                <a:pos x="connsiteX3" y="connsiteY3"/>
              </a:cxn>
            </a:cxnLst>
            <a:rect l="l" t="t" r="r" b="b"/>
            <a:pathLst>
              <a:path w="3346019" h="3294528">
                <a:moveTo>
                  <a:pt x="0" y="0"/>
                </a:moveTo>
                <a:lnTo>
                  <a:pt x="3346019" y="0"/>
                </a:lnTo>
                <a:lnTo>
                  <a:pt x="3346019" y="3294528"/>
                </a:lnTo>
                <a:lnTo>
                  <a:pt x="0" y="3294528"/>
                </a:lnTo>
                <a:close/>
              </a:path>
            </a:pathLst>
          </a:custGeom>
        </p:spPr>
      </p:pic>
      <p:pic>
        <p:nvPicPr>
          <p:cNvPr id="22" name="图片 21" descr="图片包含 游戏机, 刀&#10;&#10;描述已自动生成"/>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9220" t="8554" r="25073"/>
          <a:stretch>
            <a:fillRect/>
          </a:stretch>
        </p:blipFill>
        <p:spPr>
          <a:xfrm>
            <a:off x="0" y="0"/>
            <a:ext cx="12192000" cy="5428532"/>
          </a:xfrm>
          <a:custGeom>
            <a:avLst/>
            <a:gdLst>
              <a:gd name="connsiteX0" fmla="*/ 0 w 12192000"/>
              <a:gd name="connsiteY0" fmla="*/ 0 h 5428532"/>
              <a:gd name="connsiteX1" fmla="*/ 12192000 w 12192000"/>
              <a:gd name="connsiteY1" fmla="*/ 0 h 5428532"/>
              <a:gd name="connsiteX2" fmla="*/ 12192000 w 12192000"/>
              <a:gd name="connsiteY2" fmla="*/ 1048494 h 5428532"/>
              <a:gd name="connsiteX3" fmla="*/ 10787202 w 12192000"/>
              <a:gd name="connsiteY3" fmla="*/ 2136079 h 5428532"/>
              <a:gd name="connsiteX4" fmla="*/ 10161635 w 12192000"/>
              <a:gd name="connsiteY4" fmla="*/ 2898965 h 5428532"/>
              <a:gd name="connsiteX5" fmla="*/ 5767415 w 12192000"/>
              <a:gd name="connsiteY5" fmla="*/ 3539790 h 5428532"/>
              <a:gd name="connsiteX6" fmla="*/ 5599581 w 12192000"/>
              <a:gd name="connsiteY6" fmla="*/ 3585563 h 5428532"/>
              <a:gd name="connsiteX7" fmla="*/ 4165355 w 12192000"/>
              <a:gd name="connsiteY7" fmla="*/ 4241644 h 5428532"/>
              <a:gd name="connsiteX8" fmla="*/ 3890717 w 12192000"/>
              <a:gd name="connsiteY8" fmla="*/ 5248653 h 5428532"/>
              <a:gd name="connsiteX9" fmla="*/ 3991899 w 12192000"/>
              <a:gd name="connsiteY9" fmla="*/ 5428532 h 5428532"/>
              <a:gd name="connsiteX10" fmla="*/ 0 w 12192000"/>
              <a:gd name="connsiteY10" fmla="*/ 5428532 h 5428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5428532">
                <a:moveTo>
                  <a:pt x="0" y="0"/>
                </a:moveTo>
                <a:lnTo>
                  <a:pt x="12192000" y="0"/>
                </a:lnTo>
                <a:lnTo>
                  <a:pt x="12192000" y="1048494"/>
                </a:lnTo>
                <a:lnTo>
                  <a:pt x="10787202" y="2136079"/>
                </a:lnTo>
                <a:lnTo>
                  <a:pt x="10161635" y="2898965"/>
                </a:lnTo>
                <a:lnTo>
                  <a:pt x="5767415" y="3539790"/>
                </a:lnTo>
                <a:lnTo>
                  <a:pt x="5599581" y="3585563"/>
                </a:lnTo>
                <a:lnTo>
                  <a:pt x="4165355" y="4241644"/>
                </a:lnTo>
                <a:lnTo>
                  <a:pt x="3890717" y="5248653"/>
                </a:lnTo>
                <a:lnTo>
                  <a:pt x="3991899" y="5428532"/>
                </a:lnTo>
                <a:lnTo>
                  <a:pt x="0" y="5428532"/>
                </a:lnTo>
                <a:close/>
              </a:path>
            </a:pathLst>
          </a:custGeom>
        </p:spPr>
      </p:pic>
      <p:pic>
        <p:nvPicPr>
          <p:cNvPr id="18" name="图片 17" descr="图片包含 游戏机, 刀&#10;&#10;描述已自动生成"/>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21597" t="30204" r="16226"/>
          <a:stretch>
            <a:fillRect/>
          </a:stretch>
        </p:blipFill>
        <p:spPr>
          <a:xfrm>
            <a:off x="1240511" y="3343983"/>
            <a:ext cx="11537107" cy="4143345"/>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grpSp>
        <p:nvGrpSpPr>
          <p:cNvPr id="32" name="组合 31"/>
          <p:cNvGrpSpPr/>
          <p:nvPr/>
        </p:nvGrpSpPr>
        <p:grpSpPr>
          <a:xfrm>
            <a:off x="2075210" y="1643927"/>
            <a:ext cx="9867783" cy="5568243"/>
            <a:chOff x="2138730" y="1939762"/>
            <a:chExt cx="7949075" cy="5568243"/>
          </a:xfrm>
        </p:grpSpPr>
        <p:sp>
          <p:nvSpPr>
            <p:cNvPr id="26" name="-文本框 6"/>
            <p:cNvSpPr txBox="1"/>
            <p:nvPr>
              <p:custDataLst>
                <p:tags r:id="rId3"/>
              </p:custDataLst>
            </p:nvPr>
          </p:nvSpPr>
          <p:spPr>
            <a:xfrm>
              <a:off x="2138730" y="2373519"/>
              <a:ext cx="7949075" cy="2862580"/>
            </a:xfrm>
            <a:prstGeom prst="rect">
              <a:avLst/>
            </a:prstGeom>
            <a:noFill/>
          </p:spPr>
          <p:txBody>
            <a:bodyPr vert="horz" wrap="square" rtlCol="0">
              <a:noAutofit/>
              <a:scene3d>
                <a:camera prst="orthographicFront"/>
                <a:lightRig rig="threePt" dir="t"/>
              </a:scene3d>
            </a:bodyPr>
            <a:lstStyle/>
            <a:p>
              <a:pPr algn="ctr"/>
              <a:r>
                <a:rPr lang="zh-CN" altLang="en-US" sz="4400" dirty="0">
                  <a:solidFill>
                    <a:srgbClr val="E9B37C"/>
                  </a:solidFill>
                  <a:effectLst>
                    <a:outerShdw blurRad="38100" dist="19050" dir="2700000" algn="tl" rotWithShape="0">
                      <a:schemeClr val="dk1">
                        <a:alpha val="40000"/>
                      </a:schemeClr>
                    </a:outerShdw>
                  </a:effectLst>
                  <a:latin typeface="+mj-ea"/>
                  <a:ea typeface="+mj-ea"/>
                  <a:cs typeface="Montserrat" panose="00000500000000000000" pitchFamily="2" charset="0"/>
                </a:rPr>
                <a:t>虚拟偶像与真实偶像</a:t>
              </a:r>
              <a:endParaRPr lang="zh-CN" altLang="en-US" sz="4400" dirty="0">
                <a:solidFill>
                  <a:srgbClr val="E9B37C"/>
                </a:solidFill>
                <a:effectLst>
                  <a:outerShdw blurRad="38100" dist="19050" dir="2700000" algn="tl" rotWithShape="0">
                    <a:schemeClr val="dk1">
                      <a:alpha val="40000"/>
                    </a:schemeClr>
                  </a:outerShdw>
                </a:effectLst>
                <a:latin typeface="+mj-ea"/>
                <a:ea typeface="+mj-ea"/>
                <a:cs typeface="Montserrat" panose="00000500000000000000" pitchFamily="2" charset="0"/>
              </a:endParaRPr>
            </a:p>
            <a:p>
              <a:pPr algn="ctr"/>
              <a:r>
                <a:rPr lang="zh-CN" altLang="en-US" sz="4400" dirty="0">
                  <a:solidFill>
                    <a:srgbClr val="E9B37C"/>
                  </a:solidFill>
                  <a:effectLst>
                    <a:outerShdw blurRad="38100" dist="19050" dir="2700000" algn="tl" rotWithShape="0">
                      <a:schemeClr val="dk1">
                        <a:alpha val="40000"/>
                      </a:schemeClr>
                    </a:outerShdw>
                  </a:effectLst>
                  <a:latin typeface="+mj-ea"/>
                  <a:ea typeface="+mj-ea"/>
                  <a:cs typeface="Montserrat" panose="00000500000000000000" pitchFamily="2" charset="0"/>
                </a:rPr>
                <a:t>的粉丝情感生态对比研究</a:t>
              </a:r>
              <a:endParaRPr lang="zh-CN" altLang="en-US" sz="4400" dirty="0">
                <a:solidFill>
                  <a:srgbClr val="E9B37C"/>
                </a:solidFill>
                <a:effectLst>
                  <a:outerShdw blurRad="38100" dist="19050" dir="2700000" algn="tl" rotWithShape="0">
                    <a:schemeClr val="dk1">
                      <a:alpha val="40000"/>
                    </a:schemeClr>
                  </a:outerShdw>
                </a:effectLst>
                <a:latin typeface="+mj-ea"/>
                <a:ea typeface="+mj-ea"/>
                <a:cs typeface="Montserrat" panose="00000500000000000000" pitchFamily="2" charset="0"/>
              </a:endParaRPr>
            </a:p>
            <a:p>
              <a:pPr algn="ctr"/>
              <a:r>
                <a:rPr lang="zh-CN" altLang="en-US" sz="4400" dirty="0">
                  <a:solidFill>
                    <a:srgbClr val="E9B37C"/>
                  </a:solidFill>
                  <a:effectLst>
                    <a:outerShdw blurRad="38100" dist="19050" dir="2700000" algn="tl" rotWithShape="0">
                      <a:schemeClr val="dk1">
                        <a:alpha val="40000"/>
                      </a:schemeClr>
                    </a:outerShdw>
                  </a:effectLst>
                  <a:latin typeface="+mj-ea"/>
                  <a:ea typeface="+mj-ea"/>
                  <a:cs typeface="Montserrat" panose="00000500000000000000" pitchFamily="2" charset="0"/>
                </a:rPr>
                <a:t>                           </a:t>
              </a:r>
              <a:r>
                <a:rPr lang="zh-CN" altLang="en-US" sz="2800" dirty="0">
                  <a:solidFill>
                    <a:srgbClr val="E9B37C"/>
                  </a:solidFill>
                  <a:effectLst>
                    <a:outerShdw blurRad="38100" dist="19050" dir="2700000" algn="tl" rotWithShape="0">
                      <a:schemeClr val="dk1">
                        <a:alpha val="40000"/>
                      </a:schemeClr>
                    </a:outerShdw>
                  </a:effectLst>
                  <a:latin typeface="+mj-ea"/>
                  <a:ea typeface="+mj-ea"/>
                  <a:cs typeface="Montserrat" panose="00000500000000000000" pitchFamily="2" charset="0"/>
                </a:rPr>
                <a:t>----以洛天依和赵丽颖为例</a:t>
              </a:r>
              <a:endParaRPr lang="zh-CN" altLang="en-US" sz="2800" dirty="0">
                <a:solidFill>
                  <a:srgbClr val="E9B37C"/>
                </a:solidFill>
                <a:effectLst>
                  <a:outerShdw blurRad="38100" dist="19050" dir="2700000" algn="tl" rotWithShape="0">
                    <a:schemeClr val="dk1">
                      <a:alpha val="40000"/>
                    </a:schemeClr>
                  </a:outerShdw>
                </a:effectLst>
                <a:latin typeface="+mj-ea"/>
                <a:ea typeface="+mj-ea"/>
                <a:cs typeface="Montserrat" panose="00000500000000000000" pitchFamily="2" charset="0"/>
              </a:endParaRPr>
            </a:p>
          </p:txBody>
        </p:sp>
        <p:sp>
          <p:nvSpPr>
            <p:cNvPr id="27" name="-文本框 6"/>
            <p:cNvSpPr txBox="1"/>
            <p:nvPr>
              <p:custDataLst>
                <p:tags r:id="rId4"/>
              </p:custDataLst>
            </p:nvPr>
          </p:nvSpPr>
          <p:spPr>
            <a:xfrm>
              <a:off x="3457534" y="1939762"/>
              <a:ext cx="5843273" cy="539419"/>
            </a:xfrm>
            <a:prstGeom prst="rect">
              <a:avLst/>
            </a:prstGeom>
            <a:noFill/>
          </p:spPr>
          <p:txBody>
            <a:bodyPr vert="horz" wrap="square" rtlCol="0">
              <a:noAutofit/>
            </a:bodyPr>
            <a:lstStyle/>
            <a:p>
              <a:pPr algn="dist"/>
              <a:endParaRPr lang="zh-CN" altLang="en-US" sz="2000" dirty="0">
                <a:solidFill>
                  <a:srgbClr val="9AB8BD"/>
                </a:solidFill>
                <a:latin typeface="+mn-ea"/>
                <a:cs typeface="Montserrat" panose="00000500000000000000" pitchFamily="2" charset="0"/>
              </a:endParaRPr>
            </a:p>
          </p:txBody>
        </p:sp>
        <p:sp>
          <p:nvSpPr>
            <p:cNvPr id="30" name="-文本框 15"/>
            <p:cNvSpPr txBox="1"/>
            <p:nvPr>
              <p:custDataLst>
                <p:tags r:id="rId5"/>
              </p:custDataLst>
            </p:nvPr>
          </p:nvSpPr>
          <p:spPr>
            <a:xfrm>
              <a:off x="3034606" y="7087041"/>
              <a:ext cx="4412465" cy="420964"/>
            </a:xfrm>
            <a:prstGeom prst="rect">
              <a:avLst/>
            </a:prstGeom>
            <a:noFill/>
          </p:spPr>
          <p:txBody>
            <a:bodyPr vert="horz" wrap="square">
              <a:noAutofit/>
            </a:bodyPr>
            <a:lstStyle/>
            <a:p>
              <a:pPr algn="ctr">
                <a:lnSpc>
                  <a:spcPct val="150000"/>
                </a:lnSpc>
              </a:pPr>
              <a:endParaRPr lang="zh-CN" altLang="en-US" sz="1400" dirty="0">
                <a:solidFill>
                  <a:schemeClr val="bg1">
                    <a:lumMod val="65000"/>
                  </a:schemeClr>
                </a:solidFill>
                <a:latin typeface="Montserrat" panose="00000500000000000000"/>
                <a:ea typeface="MiSans Light" panose="00000400000000000000" charset="-122"/>
                <a:cs typeface="Montserrat" panose="00000500000000000000" pitchFamily="2" charset="0"/>
              </a:endParaRPr>
            </a:p>
          </p:txBody>
        </p:sp>
        <p:sp>
          <p:nvSpPr>
            <p:cNvPr id="31" name="文本框 30"/>
            <p:cNvSpPr txBox="1"/>
            <p:nvPr/>
          </p:nvSpPr>
          <p:spPr>
            <a:xfrm>
              <a:off x="6400258" y="4818305"/>
              <a:ext cx="2071183" cy="993140"/>
            </a:xfrm>
            <a:prstGeom prst="rect">
              <a:avLst/>
            </a:prstGeom>
            <a:noFill/>
          </p:spPr>
          <p:txBody>
            <a:bodyPr vert="horz" wrap="square" rtlCol="0">
              <a:noAutofit/>
              <a:scene3d>
                <a:camera prst="orthographicFront"/>
                <a:lightRig rig="threePt" dir="t"/>
              </a:scene3d>
            </a:bodyPr>
            <a:lstStyle>
              <a:defPPr>
                <a:defRPr lang="zh-CN"/>
              </a:defPPr>
              <a:lvl1pPr>
                <a:defRPr sz="1200">
                  <a:solidFill>
                    <a:srgbClr val="A0DD6D"/>
                  </a:solidFill>
                  <a:latin typeface="+mj-ea"/>
                  <a:ea typeface="+mj-ea"/>
                </a:defRPr>
              </a:lvl1pPr>
            </a:lstStyle>
            <a:p>
              <a:pPr algn="ctr"/>
              <a:r>
                <a:rPr lang="zh-CN" altLang="en-US" sz="1600" dirty="0">
                  <a:solidFill>
                    <a:schemeClr val="tx1"/>
                  </a:solidFill>
                  <a:effectLst>
                    <a:outerShdw blurRad="38100" dist="19050" dir="2700000" algn="tl" rotWithShape="0">
                      <a:schemeClr val="dk1">
                        <a:alpha val="40000"/>
                      </a:schemeClr>
                    </a:outerShdw>
                  </a:effectLst>
                  <a:cs typeface="Montserrat" panose="00000500000000000000" pitchFamily="2" charset="0"/>
                </a:rPr>
                <a:t>汇报人：李海燕</a:t>
              </a:r>
              <a:endParaRPr lang="zh-CN" altLang="en-US" sz="1600" dirty="0">
                <a:solidFill>
                  <a:schemeClr val="tx1"/>
                </a:solidFill>
                <a:effectLst>
                  <a:outerShdw blurRad="38100" dist="19050" dir="2700000" algn="tl" rotWithShape="0">
                    <a:schemeClr val="dk1">
                      <a:alpha val="40000"/>
                    </a:schemeClr>
                  </a:outerShdw>
                </a:effectLst>
                <a:cs typeface="Montserrat" panose="00000500000000000000" pitchFamily="2" charset="0"/>
              </a:endParaRPr>
            </a:p>
            <a:p>
              <a:pPr algn="l"/>
              <a:r>
                <a:rPr lang="en-US" altLang="zh-CN" sz="1600" dirty="0">
                  <a:solidFill>
                    <a:schemeClr val="tx1"/>
                  </a:solidFill>
                  <a:effectLst>
                    <a:outerShdw blurRad="38100" dist="19050" dir="2700000" algn="tl" rotWithShape="0">
                      <a:schemeClr val="dk1">
                        <a:alpha val="40000"/>
                      </a:schemeClr>
                    </a:outerShdw>
                  </a:effectLst>
                  <a:cs typeface="Montserrat" panose="00000500000000000000" pitchFamily="2" charset="0"/>
                </a:rPr>
                <a:t>            </a:t>
              </a:r>
              <a:r>
                <a:rPr lang="zh-CN" altLang="en-US" sz="1600" dirty="0">
                  <a:solidFill>
                    <a:schemeClr val="tx1"/>
                  </a:solidFill>
                  <a:effectLst>
                    <a:outerShdw blurRad="38100" dist="19050" dir="2700000" algn="tl" rotWithShape="0">
                      <a:schemeClr val="dk1">
                        <a:alpha val="40000"/>
                      </a:schemeClr>
                    </a:outerShdw>
                  </a:effectLst>
                  <a:cs typeface="Montserrat" panose="00000500000000000000" pitchFamily="2" charset="0"/>
                </a:rPr>
                <a:t>成员：黄思仪</a:t>
              </a:r>
              <a:endParaRPr lang="zh-CN" altLang="en-US" sz="1600" dirty="0">
                <a:solidFill>
                  <a:schemeClr val="tx1"/>
                </a:solidFill>
                <a:effectLst>
                  <a:outerShdw blurRad="38100" dist="19050" dir="2700000" algn="tl" rotWithShape="0">
                    <a:schemeClr val="dk1">
                      <a:alpha val="40000"/>
                    </a:schemeClr>
                  </a:outerShdw>
                </a:effectLst>
                <a:cs typeface="Montserrat" panose="00000500000000000000" pitchFamily="2" charset="0"/>
              </a:endParaRPr>
            </a:p>
            <a:p>
              <a:pPr algn="l"/>
              <a:r>
                <a:rPr lang="en-US" altLang="zh-CN" sz="1600" dirty="0">
                  <a:solidFill>
                    <a:schemeClr val="tx1"/>
                  </a:solidFill>
                  <a:effectLst>
                    <a:outerShdw blurRad="38100" dist="19050" dir="2700000" algn="tl" rotWithShape="0">
                      <a:schemeClr val="dk1">
                        <a:alpha val="40000"/>
                      </a:schemeClr>
                    </a:outerShdw>
                  </a:effectLst>
                  <a:cs typeface="Montserrat" panose="00000500000000000000" pitchFamily="2" charset="0"/>
                </a:rPr>
                <a:t>                      </a:t>
              </a:r>
              <a:r>
                <a:rPr lang="zh-CN" altLang="en-US" sz="1600" dirty="0">
                  <a:solidFill>
                    <a:schemeClr val="tx1"/>
                  </a:solidFill>
                  <a:effectLst>
                    <a:outerShdw blurRad="38100" dist="19050" dir="2700000" algn="tl" rotWithShape="0">
                      <a:schemeClr val="dk1">
                        <a:alpha val="40000"/>
                      </a:schemeClr>
                    </a:outerShdw>
                  </a:effectLst>
                  <a:cs typeface="Montserrat" panose="00000500000000000000" pitchFamily="2" charset="0"/>
                </a:rPr>
                <a:t>罗璇璇</a:t>
              </a:r>
              <a:endParaRPr lang="zh-CN" altLang="en-US" sz="1600" dirty="0">
                <a:solidFill>
                  <a:schemeClr val="tx1"/>
                </a:solidFill>
                <a:effectLst>
                  <a:outerShdw blurRad="38100" dist="19050" dir="2700000" algn="tl" rotWithShape="0">
                    <a:schemeClr val="dk1">
                      <a:alpha val="40000"/>
                    </a:schemeClr>
                  </a:outerShdw>
                </a:effectLst>
                <a:cs typeface="Montserrat" panose="00000500000000000000" pitchFamily="2" charset="0"/>
              </a:endParaRPr>
            </a:p>
            <a:p>
              <a:pPr algn="l"/>
              <a:r>
                <a:rPr lang="en-US" altLang="zh-CN" sz="1600" dirty="0">
                  <a:solidFill>
                    <a:schemeClr val="tx1"/>
                  </a:solidFill>
                  <a:effectLst>
                    <a:outerShdw blurRad="38100" dist="19050" dir="2700000" algn="tl" rotWithShape="0">
                      <a:schemeClr val="dk1">
                        <a:alpha val="40000"/>
                      </a:schemeClr>
                    </a:outerShdw>
                  </a:effectLst>
                  <a:cs typeface="Montserrat" panose="00000500000000000000" pitchFamily="2" charset="0"/>
                </a:rPr>
                <a:t>                      </a:t>
              </a:r>
              <a:r>
                <a:rPr lang="zh-CN" altLang="en-US" sz="1600" dirty="0">
                  <a:solidFill>
                    <a:schemeClr val="tx1"/>
                  </a:solidFill>
                  <a:effectLst>
                    <a:outerShdw blurRad="38100" dist="19050" dir="2700000" algn="tl" rotWithShape="0">
                      <a:schemeClr val="dk1">
                        <a:alpha val="40000"/>
                      </a:schemeClr>
                    </a:outerShdw>
                  </a:effectLst>
                  <a:cs typeface="Montserrat" panose="00000500000000000000" pitchFamily="2" charset="0"/>
                </a:rPr>
                <a:t>田仁雨茜</a:t>
              </a:r>
              <a:endParaRPr lang="zh-CN" altLang="en-US" sz="1600" dirty="0">
                <a:solidFill>
                  <a:schemeClr val="tx1"/>
                </a:solidFill>
                <a:effectLst>
                  <a:outerShdw blurRad="38100" dist="19050" dir="2700000" algn="tl" rotWithShape="0">
                    <a:schemeClr val="dk1">
                      <a:alpha val="40000"/>
                    </a:schemeClr>
                  </a:outerShdw>
                </a:effectLst>
                <a:cs typeface="Montserrat" panose="00000500000000000000" pitchFamily="2" charset="0"/>
              </a:endParaRPr>
            </a:p>
          </p:txBody>
        </p:sp>
      </p:grpSp>
      <p:pic>
        <p:nvPicPr>
          <p:cNvPr id="2" name="图形 9"/>
          <p:cNvPicPr>
            <a:picLocks noChangeAspect="1"/>
          </p:cNvPicPr>
          <p:nvPr/>
        </p:nvPicPr>
        <p:blipFill>
          <a:blip r:embed="rId6"/>
          <a:stretch>
            <a:fillRect/>
          </a:stretch>
        </p:blipFill>
        <p:spPr>
          <a:xfrm>
            <a:off x="9017092" y="-2053759"/>
            <a:ext cx="4295495" cy="46990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4" name="图片 53"/>
          <p:cNvPicPr>
            <a:picLocks noChangeAspect="1"/>
          </p:cNvPicPr>
          <p:nvPr/>
        </p:nvPicPr>
        <p:blipFill>
          <a:blip r:embed="rId1"/>
          <a:srcRect l="48911" t="8074" b="4657"/>
          <a:stretch>
            <a:fillRect/>
          </a:stretch>
        </p:blipFill>
        <p:spPr>
          <a:xfrm>
            <a:off x="0" y="0"/>
            <a:ext cx="3880874" cy="6858000"/>
          </a:xfrm>
          <a:custGeom>
            <a:avLst/>
            <a:gdLst>
              <a:gd name="connsiteX0" fmla="*/ 0 w 3880874"/>
              <a:gd name="connsiteY0" fmla="*/ 0 h 6858000"/>
              <a:gd name="connsiteX1" fmla="*/ 3880874 w 3880874"/>
              <a:gd name="connsiteY1" fmla="*/ 0 h 6858000"/>
              <a:gd name="connsiteX2" fmla="*/ 3880874 w 3880874"/>
              <a:gd name="connsiteY2" fmla="*/ 6858000 h 6858000"/>
              <a:gd name="connsiteX3" fmla="*/ 0 w 388087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880874" h="6858000">
                <a:moveTo>
                  <a:pt x="0" y="0"/>
                </a:moveTo>
                <a:lnTo>
                  <a:pt x="3880874" y="0"/>
                </a:lnTo>
                <a:lnTo>
                  <a:pt x="3880874" y="6858000"/>
                </a:lnTo>
                <a:lnTo>
                  <a:pt x="0" y="6858000"/>
                </a:lnTo>
                <a:close/>
              </a:path>
            </a:pathLst>
          </a:custGeom>
        </p:spPr>
      </p:pic>
      <p:pic>
        <p:nvPicPr>
          <p:cNvPr id="52" name="图片 51" descr="图片包含 游戏机, 刀&#10;&#10;描述已自动生成"/>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19420" t="58977" r="39502"/>
          <a:stretch>
            <a:fillRect/>
          </a:stretch>
        </p:blipFill>
        <p:spPr>
          <a:xfrm>
            <a:off x="1" y="1"/>
            <a:ext cx="7622075" cy="2435233"/>
          </a:xfrm>
          <a:custGeom>
            <a:avLst/>
            <a:gdLst>
              <a:gd name="connsiteX0" fmla="*/ 0 w 7622075"/>
              <a:gd name="connsiteY0" fmla="*/ 0 h 2435233"/>
              <a:gd name="connsiteX1" fmla="*/ 7622075 w 7622075"/>
              <a:gd name="connsiteY1" fmla="*/ 0 h 2435233"/>
              <a:gd name="connsiteX2" fmla="*/ 3874716 w 7622075"/>
              <a:gd name="connsiteY2" fmla="*/ 546491 h 2435233"/>
              <a:gd name="connsiteX3" fmla="*/ 3706882 w 7622075"/>
              <a:gd name="connsiteY3" fmla="*/ 592264 h 2435233"/>
              <a:gd name="connsiteX4" fmla="*/ 2272656 w 7622075"/>
              <a:gd name="connsiteY4" fmla="*/ 1248345 h 2435233"/>
              <a:gd name="connsiteX5" fmla="*/ 1998018 w 7622075"/>
              <a:gd name="connsiteY5" fmla="*/ 2255354 h 2435233"/>
              <a:gd name="connsiteX6" fmla="*/ 2099200 w 7622075"/>
              <a:gd name="connsiteY6" fmla="*/ 2435233 h 2435233"/>
              <a:gd name="connsiteX7" fmla="*/ 0 w 7622075"/>
              <a:gd name="connsiteY7" fmla="*/ 2435233 h 243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2075" h="2435233">
                <a:moveTo>
                  <a:pt x="0" y="0"/>
                </a:moveTo>
                <a:lnTo>
                  <a:pt x="7622075" y="0"/>
                </a:lnTo>
                <a:lnTo>
                  <a:pt x="3874716" y="546491"/>
                </a:lnTo>
                <a:lnTo>
                  <a:pt x="3706882" y="592264"/>
                </a:lnTo>
                <a:lnTo>
                  <a:pt x="2272656" y="1248345"/>
                </a:lnTo>
                <a:lnTo>
                  <a:pt x="1998018" y="2255354"/>
                </a:lnTo>
                <a:lnTo>
                  <a:pt x="2099200" y="2435233"/>
                </a:lnTo>
                <a:lnTo>
                  <a:pt x="0" y="2435233"/>
                </a:lnTo>
                <a:close/>
              </a:path>
            </a:pathLst>
          </a:custGeom>
        </p:spPr>
      </p:pic>
      <p:pic>
        <p:nvPicPr>
          <p:cNvPr id="56" name="图片 55" descr="图片包含 游戏机, 刀&#10;&#10;描述已自动生成"/>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38731" t="40853" r="22289" b="29791"/>
          <a:stretch>
            <a:fillRect/>
          </a:stretch>
        </p:blipFill>
        <p:spPr>
          <a:xfrm>
            <a:off x="2400122" y="4498754"/>
            <a:ext cx="9791968" cy="2359269"/>
          </a:xfrm>
          <a:custGeom>
            <a:avLst/>
            <a:gdLst>
              <a:gd name="connsiteX0" fmla="*/ 9791968 w 9791968"/>
              <a:gd name="connsiteY0" fmla="*/ 0 h 2359269"/>
              <a:gd name="connsiteX1" fmla="*/ 9791968 w 9791968"/>
              <a:gd name="connsiteY1" fmla="*/ 2359269 h 2359269"/>
              <a:gd name="connsiteX2" fmla="*/ 0 w 9791968"/>
              <a:gd name="connsiteY2" fmla="*/ 2359269 h 2359269"/>
              <a:gd name="connsiteX3" fmla="*/ 3424387 w 9791968"/>
              <a:gd name="connsiteY3" fmla="*/ 1859077 h 2359269"/>
              <a:gd name="connsiteX4" fmla="*/ 6667405 w 9791968"/>
              <a:gd name="connsiteY4" fmla="*/ 1218736 h 2359269"/>
              <a:gd name="connsiteX5" fmla="*/ 8051367 w 9791968"/>
              <a:gd name="connsiteY5" fmla="*/ 784956 h 2359269"/>
              <a:gd name="connsiteX6" fmla="*/ 8650396 w 9791968"/>
              <a:gd name="connsiteY6" fmla="*/ 227241 h 2359269"/>
              <a:gd name="connsiteX7" fmla="*/ 9435330 w 9791968"/>
              <a:gd name="connsiteY7" fmla="*/ 165271 h 235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91968" h="2359269">
                <a:moveTo>
                  <a:pt x="9791968" y="0"/>
                </a:moveTo>
                <a:lnTo>
                  <a:pt x="9791968" y="2359269"/>
                </a:lnTo>
                <a:lnTo>
                  <a:pt x="0" y="2359269"/>
                </a:lnTo>
                <a:lnTo>
                  <a:pt x="3424387" y="1859077"/>
                </a:lnTo>
                <a:lnTo>
                  <a:pt x="6667405" y="1218736"/>
                </a:lnTo>
                <a:lnTo>
                  <a:pt x="8051367" y="784956"/>
                </a:lnTo>
                <a:lnTo>
                  <a:pt x="8650396" y="227241"/>
                </a:lnTo>
                <a:lnTo>
                  <a:pt x="9435330" y="165271"/>
                </a:lnTo>
                <a:close/>
              </a:path>
            </a:pathLst>
          </a:custGeom>
        </p:spPr>
      </p:pic>
      <p:sp>
        <p:nvSpPr>
          <p:cNvPr id="2" name="-文本框 6"/>
          <p:cNvSpPr txBox="1"/>
          <p:nvPr>
            <p:custDataLst>
              <p:tags r:id="rId3"/>
            </p:custDataLst>
          </p:nvPr>
        </p:nvSpPr>
        <p:spPr>
          <a:xfrm>
            <a:off x="5190490" y="173270"/>
            <a:ext cx="1811020" cy="583565"/>
          </a:xfrm>
          <a:prstGeom prst="rect">
            <a:avLst/>
          </a:prstGeom>
          <a:noFill/>
        </p:spPr>
        <p:txBody>
          <a:bodyPr vert="horz" wrap="none" rtlCol="0">
            <a:sp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en-US" altLang="zh-CN" sz="3200" b="1" dirty="0">
                <a:gradFill flip="none" rotWithShape="1">
                  <a:gsLst>
                    <a:gs pos="0">
                      <a:srgbClr val="EFC79E"/>
                    </a:gs>
                    <a:gs pos="100000">
                      <a:srgbClr val="BE9182"/>
                    </a:gs>
                  </a:gsLst>
                  <a:lin ang="2700000" scaled="1"/>
                  <a:tileRect/>
                </a:gradFill>
                <a:cs typeface="Montserrat" panose="00000500000000000000" pitchFamily="2" charset="0"/>
              </a:rPr>
              <a:t>数据收集</a:t>
            </a:r>
            <a:endParaRPr lang="en-US" altLang="zh-CN" b="1">
              <a:cs typeface="Montserrat" panose="00000500000000000000" pitchFamily="2" charset="0"/>
            </a:endParaRPr>
          </a:p>
        </p:txBody>
      </p:sp>
      <p:sp>
        <p:nvSpPr>
          <p:cNvPr id="14" name="矩形: 圆角 13"/>
          <p:cNvSpPr/>
          <p:nvPr/>
        </p:nvSpPr>
        <p:spPr>
          <a:xfrm>
            <a:off x="8447818" y="2258458"/>
            <a:ext cx="3398274" cy="2842869"/>
          </a:xfrm>
          <a:prstGeom prst="roundRect">
            <a:avLst>
              <a:gd name="adj" fmla="val 7935"/>
            </a:avLst>
          </a:prstGeom>
          <a:solidFill>
            <a:schemeClr val="bg1"/>
          </a:solidFill>
          <a:ln>
            <a:gradFill flip="none" rotWithShape="1">
              <a:gsLst>
                <a:gs pos="0">
                  <a:schemeClr val="accent1">
                    <a:alpha val="80000"/>
                  </a:schemeClr>
                </a:gs>
                <a:gs pos="51000">
                  <a:schemeClr val="accent2"/>
                </a:gs>
                <a:gs pos="100000">
                  <a:schemeClr val="accent3"/>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ontserrat" panose="00000500000000000000" pitchFamily="2" charset="0"/>
            </a:endParaRPr>
          </a:p>
        </p:txBody>
      </p:sp>
      <p:grpSp>
        <p:nvGrpSpPr>
          <p:cNvPr id="16" name="组合 15"/>
          <p:cNvGrpSpPr/>
          <p:nvPr/>
        </p:nvGrpSpPr>
        <p:grpSpPr>
          <a:xfrm>
            <a:off x="8447818" y="2435286"/>
            <a:ext cx="2980973" cy="2489200"/>
            <a:chOff x="1514190" y="3339038"/>
            <a:chExt cx="3097390" cy="1905207"/>
          </a:xfrm>
        </p:grpSpPr>
        <p:sp>
          <p:nvSpPr>
            <p:cNvPr id="17" name="矩形 16"/>
            <p:cNvSpPr/>
            <p:nvPr/>
          </p:nvSpPr>
          <p:spPr>
            <a:xfrm>
              <a:off x="2022694" y="3339038"/>
              <a:ext cx="2588886" cy="1905207"/>
            </a:xfrm>
            <a:prstGeom prst="rect">
              <a:avLst/>
            </a:prstGeom>
          </p:spPr>
          <p:txBody>
            <a:bodyPr wrap="square">
              <a:spAutoFit/>
            </a:bodyPr>
            <a:lstStyle/>
            <a:p>
              <a:pPr algn="just">
                <a:lnSpc>
                  <a:spcPct val="130000"/>
                </a:lnSpc>
              </a:pPr>
              <a:r>
                <a:rPr lang="zh-CN" altLang="en-US" sz="1200" dirty="0">
                  <a:solidFill>
                    <a:schemeClr val="bg1">
                      <a:lumMod val="50000"/>
                    </a:schemeClr>
                  </a:solidFill>
                  <a:cs typeface="Montserrat" panose="00000500000000000000" pitchFamily="2" charset="0"/>
                </a:rPr>
                <a:t>我们爬取了</a:t>
              </a:r>
              <a:r>
                <a:rPr lang="zh-CN" altLang="en-US" sz="1200" b="1" dirty="0">
                  <a:solidFill>
                    <a:schemeClr val="bg1">
                      <a:lumMod val="50000"/>
                    </a:schemeClr>
                  </a:solidFill>
                  <a:cs typeface="Montserrat" panose="00000500000000000000" pitchFamily="2" charset="0"/>
                </a:rPr>
                <a:t>小红书、微博、抖音、</a:t>
              </a:r>
              <a:r>
                <a:rPr lang="en-US" altLang="zh-CN" sz="1200" b="1" dirty="0">
                  <a:solidFill>
                    <a:schemeClr val="bg1">
                      <a:lumMod val="50000"/>
                    </a:schemeClr>
                  </a:solidFill>
                  <a:cs typeface="Montserrat" panose="00000500000000000000" pitchFamily="2" charset="0"/>
                </a:rPr>
                <a:t>b</a:t>
              </a:r>
              <a:r>
                <a:rPr lang="zh-CN" altLang="en-US" sz="1200" b="1" dirty="0">
                  <a:solidFill>
                    <a:schemeClr val="bg1">
                      <a:lumMod val="50000"/>
                    </a:schemeClr>
                  </a:solidFill>
                  <a:cs typeface="Montserrat" panose="00000500000000000000" pitchFamily="2" charset="0"/>
                </a:rPr>
                <a:t>站</a:t>
              </a:r>
              <a:r>
                <a:rPr lang="zh-CN" altLang="en-US" sz="1200" dirty="0">
                  <a:solidFill>
                    <a:schemeClr val="bg1">
                      <a:lumMod val="50000"/>
                    </a:schemeClr>
                  </a:solidFill>
                  <a:cs typeface="Montserrat" panose="00000500000000000000" pitchFamily="2" charset="0"/>
                </a:rPr>
                <a:t>四个平台的评论，选取了”洛天依“作为虚拟偶像粉丝的爬取对象，”赵丽颖“作为真实偶像粉丝的爬取对象。四个平台总计爬取评论：虚拟偶像粉丝评论共</a:t>
              </a:r>
              <a:r>
                <a:rPr lang="en-US" altLang="zh-CN" sz="1200" dirty="0">
                  <a:solidFill>
                    <a:schemeClr val="bg1">
                      <a:lumMod val="50000"/>
                    </a:schemeClr>
                  </a:solidFill>
                  <a:cs typeface="Montserrat" panose="00000500000000000000" pitchFamily="2" charset="0"/>
                </a:rPr>
                <a:t>9762</a:t>
              </a:r>
              <a:r>
                <a:rPr lang="zh-CN" altLang="en-US" sz="1200" dirty="0">
                  <a:solidFill>
                    <a:schemeClr val="bg1">
                      <a:lumMod val="50000"/>
                    </a:schemeClr>
                  </a:solidFill>
                  <a:cs typeface="Montserrat" panose="00000500000000000000" pitchFamily="2" charset="0"/>
                </a:rPr>
                <a:t>条，真实偶像粉丝评论共</a:t>
              </a:r>
              <a:r>
                <a:rPr lang="en-US" altLang="zh-CN" sz="1200" dirty="0">
                  <a:solidFill>
                    <a:schemeClr val="bg1">
                      <a:lumMod val="50000"/>
                    </a:schemeClr>
                  </a:solidFill>
                  <a:cs typeface="Montserrat" panose="00000500000000000000" pitchFamily="2" charset="0"/>
                </a:rPr>
                <a:t>8651</a:t>
              </a:r>
              <a:r>
                <a:rPr lang="zh-CN" altLang="en-US" sz="1200" dirty="0">
                  <a:solidFill>
                    <a:schemeClr val="bg1">
                      <a:lumMod val="50000"/>
                    </a:schemeClr>
                  </a:solidFill>
                  <a:cs typeface="Montserrat" panose="00000500000000000000" pitchFamily="2" charset="0"/>
                </a:rPr>
                <a:t>条。进行清洗后虚拟偶像粉丝有效评论共</a:t>
              </a:r>
              <a:r>
                <a:rPr lang="en-US" altLang="zh-CN" sz="1200" dirty="0">
                  <a:solidFill>
                    <a:schemeClr val="bg1">
                      <a:lumMod val="50000"/>
                    </a:schemeClr>
                  </a:solidFill>
                  <a:cs typeface="Montserrat" panose="00000500000000000000" pitchFamily="2" charset="0"/>
                </a:rPr>
                <a:t>1166</a:t>
              </a:r>
              <a:r>
                <a:rPr lang="zh-CN" altLang="en-US" sz="1200" dirty="0">
                  <a:solidFill>
                    <a:schemeClr val="bg1">
                      <a:lumMod val="50000"/>
                    </a:schemeClr>
                  </a:solidFill>
                  <a:cs typeface="Montserrat" panose="00000500000000000000" pitchFamily="2" charset="0"/>
                </a:rPr>
                <a:t>条，真实偶像粉丝有效评论共</a:t>
              </a:r>
              <a:r>
                <a:rPr lang="en-US" altLang="zh-CN" sz="1200" dirty="0">
                  <a:solidFill>
                    <a:schemeClr val="bg1">
                      <a:lumMod val="50000"/>
                    </a:schemeClr>
                  </a:solidFill>
                  <a:cs typeface="Montserrat" panose="00000500000000000000" pitchFamily="2" charset="0"/>
                </a:rPr>
                <a:t>910</a:t>
              </a:r>
              <a:r>
                <a:rPr lang="zh-CN" altLang="en-US" sz="1200" dirty="0">
                  <a:solidFill>
                    <a:schemeClr val="bg1">
                      <a:lumMod val="50000"/>
                    </a:schemeClr>
                  </a:solidFill>
                  <a:cs typeface="Montserrat" panose="00000500000000000000" pitchFamily="2" charset="0"/>
                </a:rPr>
                <a:t>条。</a:t>
              </a:r>
              <a:endParaRPr lang="zh-CN" altLang="en-US" sz="1200" dirty="0">
                <a:solidFill>
                  <a:schemeClr val="bg1">
                    <a:lumMod val="50000"/>
                  </a:schemeClr>
                </a:solidFill>
                <a:cs typeface="Montserrat" panose="00000500000000000000" pitchFamily="2" charset="0"/>
              </a:endParaRPr>
            </a:p>
          </p:txBody>
        </p:sp>
        <p:grpSp>
          <p:nvGrpSpPr>
            <p:cNvPr id="18" name="组合 17"/>
            <p:cNvGrpSpPr/>
            <p:nvPr/>
          </p:nvGrpSpPr>
          <p:grpSpPr>
            <a:xfrm>
              <a:off x="1514190" y="3360567"/>
              <a:ext cx="508501" cy="392619"/>
              <a:chOff x="5537481" y="-1971323"/>
              <a:chExt cx="771218" cy="595466"/>
            </a:xfrm>
          </p:grpSpPr>
          <p:sp>
            <p:nvSpPr>
              <p:cNvPr id="19" name="椭圆 18"/>
              <p:cNvSpPr/>
              <p:nvPr/>
            </p:nvSpPr>
            <p:spPr>
              <a:xfrm>
                <a:off x="5537481" y="-1971323"/>
                <a:ext cx="771218" cy="59546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20" name="图形 65"/>
              <p:cNvSpPr/>
              <p:nvPr/>
            </p:nvSpPr>
            <p:spPr>
              <a:xfrm flipV="1">
                <a:off x="5763394" y="-1796546"/>
                <a:ext cx="319312" cy="245878"/>
              </a:xfrm>
              <a:custGeom>
                <a:avLst/>
                <a:gdLst>
                  <a:gd name="connsiteX0" fmla="*/ 190425 w 319313"/>
                  <a:gd name="connsiteY0" fmla="*/ 48804 h 276893"/>
                  <a:gd name="connsiteX1" fmla="*/ 190425 w 319313"/>
                  <a:gd name="connsiteY1" fmla="*/ 48804 h 276893"/>
                  <a:gd name="connsiteX2" fmla="*/ 190425 w 319313"/>
                  <a:gd name="connsiteY2" fmla="*/ 48367 h 276893"/>
                  <a:gd name="connsiteX3" fmla="*/ 192253 w 319313"/>
                  <a:gd name="connsiteY3" fmla="*/ 43667 h 276893"/>
                  <a:gd name="connsiteX4" fmla="*/ 192253 w 319313"/>
                  <a:gd name="connsiteY4" fmla="*/ 43488 h 276893"/>
                  <a:gd name="connsiteX5" fmla="*/ 192522 w 319313"/>
                  <a:gd name="connsiteY5" fmla="*/ 43310 h 276893"/>
                  <a:gd name="connsiteX6" fmla="*/ 197748 w 319313"/>
                  <a:gd name="connsiteY6" fmla="*/ 41222 h 276893"/>
                  <a:gd name="connsiteX7" fmla="*/ 202975 w 319313"/>
                  <a:gd name="connsiteY7" fmla="*/ 43310 h 276893"/>
                  <a:gd name="connsiteX8" fmla="*/ 202975 w 319313"/>
                  <a:gd name="connsiteY8" fmla="*/ 43310 h 276893"/>
                  <a:gd name="connsiteX9" fmla="*/ 205232 w 319313"/>
                  <a:gd name="connsiteY9" fmla="*/ 48367 h 276893"/>
                  <a:gd name="connsiteX10" fmla="*/ 205232 w 319313"/>
                  <a:gd name="connsiteY10" fmla="*/ 48456 h 276893"/>
                  <a:gd name="connsiteX11" fmla="*/ 205232 w 319313"/>
                  <a:gd name="connsiteY11" fmla="*/ 48626 h 276893"/>
                  <a:gd name="connsiteX12" fmla="*/ 205232 w 319313"/>
                  <a:gd name="connsiteY12" fmla="*/ 48804 h 276893"/>
                  <a:gd name="connsiteX13" fmla="*/ 202975 w 319313"/>
                  <a:gd name="connsiteY13" fmla="*/ 53763 h 276893"/>
                  <a:gd name="connsiteX14" fmla="*/ 202975 w 319313"/>
                  <a:gd name="connsiteY14" fmla="*/ 53763 h 276893"/>
                  <a:gd name="connsiteX15" fmla="*/ 202975 w 319313"/>
                  <a:gd name="connsiteY15" fmla="*/ 53763 h 276893"/>
                  <a:gd name="connsiteX16" fmla="*/ 197748 w 319313"/>
                  <a:gd name="connsiteY16" fmla="*/ 55859 h 276893"/>
                  <a:gd name="connsiteX17" fmla="*/ 192522 w 319313"/>
                  <a:gd name="connsiteY17" fmla="*/ 53763 h 276893"/>
                  <a:gd name="connsiteX18" fmla="*/ 190425 w 319313"/>
                  <a:gd name="connsiteY18" fmla="*/ 48804 h 276893"/>
                  <a:gd name="connsiteX19" fmla="*/ 130676 w 319313"/>
                  <a:gd name="connsiteY19" fmla="*/ 170658 h 276893"/>
                  <a:gd name="connsiteX20" fmla="*/ 130676 w 319313"/>
                  <a:gd name="connsiteY20" fmla="*/ 170658 h 276893"/>
                  <a:gd name="connsiteX21" fmla="*/ 130676 w 319313"/>
                  <a:gd name="connsiteY21" fmla="*/ 121183 h 276893"/>
                  <a:gd name="connsiteX22" fmla="*/ 173702 w 319313"/>
                  <a:gd name="connsiteY22" fmla="*/ 145745 h 276893"/>
                  <a:gd name="connsiteX23" fmla="*/ 130676 w 319313"/>
                  <a:gd name="connsiteY23" fmla="*/ 170658 h 276893"/>
                  <a:gd name="connsiteX24" fmla="*/ 124843 w 319313"/>
                  <a:gd name="connsiteY24" fmla="*/ 202187 h 276893"/>
                  <a:gd name="connsiteX25" fmla="*/ 124843 w 319313"/>
                  <a:gd name="connsiteY25" fmla="*/ 202187 h 276893"/>
                  <a:gd name="connsiteX26" fmla="*/ 204277 w 319313"/>
                  <a:gd name="connsiteY26" fmla="*/ 156368 h 276893"/>
                  <a:gd name="connsiteX27" fmla="*/ 208718 w 319313"/>
                  <a:gd name="connsiteY27" fmla="*/ 139646 h 276893"/>
                  <a:gd name="connsiteX28" fmla="*/ 204277 w 319313"/>
                  <a:gd name="connsiteY28" fmla="*/ 135293 h 276893"/>
                  <a:gd name="connsiteX29" fmla="*/ 164381 w 319313"/>
                  <a:gd name="connsiteY29" fmla="*/ 112121 h 276893"/>
                  <a:gd name="connsiteX30" fmla="*/ 124584 w 319313"/>
                  <a:gd name="connsiteY30" fmla="*/ 89127 h 276893"/>
                  <a:gd name="connsiteX31" fmla="*/ 107861 w 319313"/>
                  <a:gd name="connsiteY31" fmla="*/ 93659 h 276893"/>
                  <a:gd name="connsiteX32" fmla="*/ 106112 w 319313"/>
                  <a:gd name="connsiteY32" fmla="*/ 99758 h 276893"/>
                  <a:gd name="connsiteX33" fmla="*/ 106024 w 319313"/>
                  <a:gd name="connsiteY33" fmla="*/ 99758 h 276893"/>
                  <a:gd name="connsiteX34" fmla="*/ 106112 w 319313"/>
                  <a:gd name="connsiteY34" fmla="*/ 191911 h 276893"/>
                  <a:gd name="connsiteX35" fmla="*/ 118394 w 319313"/>
                  <a:gd name="connsiteY35" fmla="*/ 204104 h 276893"/>
                  <a:gd name="connsiteX36" fmla="*/ 124843 w 319313"/>
                  <a:gd name="connsiteY36" fmla="*/ 202187 h 276893"/>
                  <a:gd name="connsiteX37" fmla="*/ 277698 w 319313"/>
                  <a:gd name="connsiteY37" fmla="*/ 251045 h 276893"/>
                  <a:gd name="connsiteX38" fmla="*/ 277698 w 319313"/>
                  <a:gd name="connsiteY38" fmla="*/ 251045 h 276893"/>
                  <a:gd name="connsiteX39" fmla="*/ 38702 w 319313"/>
                  <a:gd name="connsiteY39" fmla="*/ 251045 h 276893"/>
                  <a:gd name="connsiteX40" fmla="*/ 28248 w 319313"/>
                  <a:gd name="connsiteY40" fmla="*/ 247041 h 276893"/>
                  <a:gd name="connsiteX41" fmla="*/ 27722 w 319313"/>
                  <a:gd name="connsiteY41" fmla="*/ 246604 h 276893"/>
                  <a:gd name="connsiteX42" fmla="*/ 23191 w 319313"/>
                  <a:gd name="connsiteY42" fmla="*/ 235454 h 276893"/>
                  <a:gd name="connsiteX43" fmla="*/ 23191 w 319313"/>
                  <a:gd name="connsiteY43" fmla="*/ 38699 h 276893"/>
                  <a:gd name="connsiteX44" fmla="*/ 27553 w 319313"/>
                  <a:gd name="connsiteY44" fmla="*/ 27898 h 276893"/>
                  <a:gd name="connsiteX45" fmla="*/ 27722 w 319313"/>
                  <a:gd name="connsiteY45" fmla="*/ 27809 h 276893"/>
                  <a:gd name="connsiteX46" fmla="*/ 27722 w 319313"/>
                  <a:gd name="connsiteY46" fmla="*/ 27720 h 276893"/>
                  <a:gd name="connsiteX47" fmla="*/ 38702 w 319313"/>
                  <a:gd name="connsiteY47" fmla="*/ 23196 h 276893"/>
                  <a:gd name="connsiteX48" fmla="*/ 277698 w 319313"/>
                  <a:gd name="connsiteY48" fmla="*/ 23196 h 276893"/>
                  <a:gd name="connsiteX49" fmla="*/ 288329 w 319313"/>
                  <a:gd name="connsiteY49" fmla="*/ 27292 h 276893"/>
                  <a:gd name="connsiteX50" fmla="*/ 288847 w 319313"/>
                  <a:gd name="connsiteY50" fmla="*/ 27809 h 276893"/>
                  <a:gd name="connsiteX51" fmla="*/ 293379 w 319313"/>
                  <a:gd name="connsiteY51" fmla="*/ 38699 h 276893"/>
                  <a:gd name="connsiteX52" fmla="*/ 293379 w 319313"/>
                  <a:gd name="connsiteY52" fmla="*/ 235454 h 276893"/>
                  <a:gd name="connsiteX53" fmla="*/ 288847 w 319313"/>
                  <a:gd name="connsiteY53" fmla="*/ 246256 h 276893"/>
                  <a:gd name="connsiteX54" fmla="*/ 288847 w 319313"/>
                  <a:gd name="connsiteY54" fmla="*/ 246604 h 276893"/>
                  <a:gd name="connsiteX55" fmla="*/ 288847 w 319313"/>
                  <a:gd name="connsiteY55" fmla="*/ 246604 h 276893"/>
                  <a:gd name="connsiteX56" fmla="*/ 277698 w 319313"/>
                  <a:gd name="connsiteY56" fmla="*/ 251045 h 276893"/>
                  <a:gd name="connsiteX57" fmla="*/ 38702 w 319313"/>
                  <a:gd name="connsiteY57" fmla="*/ 275528 h 276893"/>
                  <a:gd name="connsiteX58" fmla="*/ 38702 w 319313"/>
                  <a:gd name="connsiteY58" fmla="*/ 275528 h 276893"/>
                  <a:gd name="connsiteX59" fmla="*/ 277698 w 319313"/>
                  <a:gd name="connsiteY59" fmla="*/ 275528 h 276893"/>
                  <a:gd name="connsiteX60" fmla="*/ 306098 w 319313"/>
                  <a:gd name="connsiteY60" fmla="*/ 263942 h 276893"/>
                  <a:gd name="connsiteX61" fmla="*/ 306098 w 319313"/>
                  <a:gd name="connsiteY61" fmla="*/ 263764 h 276893"/>
                  <a:gd name="connsiteX62" fmla="*/ 317942 w 319313"/>
                  <a:gd name="connsiteY62" fmla="*/ 235454 h 276893"/>
                  <a:gd name="connsiteX63" fmla="*/ 317942 w 319313"/>
                  <a:gd name="connsiteY63" fmla="*/ 38699 h 276893"/>
                  <a:gd name="connsiteX64" fmla="*/ 306098 w 319313"/>
                  <a:gd name="connsiteY64" fmla="*/ 10389 h 276893"/>
                  <a:gd name="connsiteX65" fmla="*/ 305223 w 319313"/>
                  <a:gd name="connsiteY65" fmla="*/ 9693 h 276893"/>
                  <a:gd name="connsiteX66" fmla="*/ 277698 w 319313"/>
                  <a:gd name="connsiteY66" fmla="*/ -1366 h 276893"/>
                  <a:gd name="connsiteX67" fmla="*/ 38702 w 319313"/>
                  <a:gd name="connsiteY67" fmla="*/ -1366 h 276893"/>
                  <a:gd name="connsiteX68" fmla="*/ 10482 w 319313"/>
                  <a:gd name="connsiteY68" fmla="*/ 10389 h 276893"/>
                  <a:gd name="connsiteX69" fmla="*/ 10392 w 319313"/>
                  <a:gd name="connsiteY69" fmla="*/ 10569 h 276893"/>
                  <a:gd name="connsiteX70" fmla="*/ -1372 w 319313"/>
                  <a:gd name="connsiteY70" fmla="*/ 38699 h 276893"/>
                  <a:gd name="connsiteX71" fmla="*/ -1372 w 319313"/>
                  <a:gd name="connsiteY71" fmla="*/ 235454 h 276893"/>
                  <a:gd name="connsiteX72" fmla="*/ 10392 w 319313"/>
                  <a:gd name="connsiteY72" fmla="*/ 263942 h 276893"/>
                  <a:gd name="connsiteX73" fmla="*/ 11177 w 319313"/>
                  <a:gd name="connsiteY73" fmla="*/ 264549 h 276893"/>
                  <a:gd name="connsiteX74" fmla="*/ 38702 w 319313"/>
                  <a:gd name="connsiteY74" fmla="*/ 275528 h 276893"/>
                  <a:gd name="connsiteX75" fmla="*/ 67618 w 319313"/>
                  <a:gd name="connsiteY75" fmla="*/ 41222 h 276893"/>
                  <a:gd name="connsiteX76" fmla="*/ 60214 w 319313"/>
                  <a:gd name="connsiteY76" fmla="*/ 48626 h 276893"/>
                  <a:gd name="connsiteX77" fmla="*/ 67618 w 319313"/>
                  <a:gd name="connsiteY77" fmla="*/ 55859 h 276893"/>
                  <a:gd name="connsiteX78" fmla="*/ 176840 w 319313"/>
                  <a:gd name="connsiteY78" fmla="*/ 55859 h 276893"/>
                  <a:gd name="connsiteX79" fmla="*/ 182068 w 319313"/>
                  <a:gd name="connsiteY79" fmla="*/ 64216 h 276893"/>
                  <a:gd name="connsiteX80" fmla="*/ 197748 w 319313"/>
                  <a:gd name="connsiteY80" fmla="*/ 70666 h 276893"/>
                  <a:gd name="connsiteX81" fmla="*/ 213419 w 319313"/>
                  <a:gd name="connsiteY81" fmla="*/ 64216 h 276893"/>
                  <a:gd name="connsiteX82" fmla="*/ 213419 w 319313"/>
                  <a:gd name="connsiteY82" fmla="*/ 64216 h 276893"/>
                  <a:gd name="connsiteX83" fmla="*/ 218644 w 319313"/>
                  <a:gd name="connsiteY83" fmla="*/ 55859 h 276893"/>
                  <a:gd name="connsiteX84" fmla="*/ 248962 w 319313"/>
                  <a:gd name="connsiteY84" fmla="*/ 55859 h 276893"/>
                  <a:gd name="connsiteX85" fmla="*/ 256275 w 319313"/>
                  <a:gd name="connsiteY85" fmla="*/ 48626 h 276893"/>
                  <a:gd name="connsiteX86" fmla="*/ 248962 w 319313"/>
                  <a:gd name="connsiteY86" fmla="*/ 41222 h 276893"/>
                  <a:gd name="connsiteX87" fmla="*/ 218644 w 319313"/>
                  <a:gd name="connsiteY87" fmla="*/ 41222 h 276893"/>
                  <a:gd name="connsiteX88" fmla="*/ 213419 w 319313"/>
                  <a:gd name="connsiteY88" fmla="*/ 32866 h 276893"/>
                  <a:gd name="connsiteX89" fmla="*/ 213419 w 319313"/>
                  <a:gd name="connsiteY89" fmla="*/ 32866 h 276893"/>
                  <a:gd name="connsiteX90" fmla="*/ 197748 w 319313"/>
                  <a:gd name="connsiteY90" fmla="*/ 26417 h 276893"/>
                  <a:gd name="connsiteX91" fmla="*/ 182068 w 319313"/>
                  <a:gd name="connsiteY91" fmla="*/ 32866 h 276893"/>
                  <a:gd name="connsiteX92" fmla="*/ 181721 w 319313"/>
                  <a:gd name="connsiteY92" fmla="*/ 33561 h 276893"/>
                  <a:gd name="connsiteX93" fmla="*/ 176840 w 319313"/>
                  <a:gd name="connsiteY93" fmla="*/ 41222 h 276893"/>
                  <a:gd name="connsiteX94" fmla="*/ 67618 w 319313"/>
                  <a:gd name="connsiteY94" fmla="*/ 41222 h 276893"/>
                  <a:gd name="connsiteX95" fmla="*/ 67618 w 319313"/>
                  <a:gd name="connsiteY95" fmla="*/ 41222 h 276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319313" h="276893">
                    <a:moveTo>
                      <a:pt x="190425" y="48804"/>
                    </a:moveTo>
                    <a:lnTo>
                      <a:pt x="190425" y="48804"/>
                    </a:lnTo>
                    <a:lnTo>
                      <a:pt x="190425" y="48367"/>
                    </a:lnTo>
                    <a:cubicBezTo>
                      <a:pt x="190425" y="46539"/>
                      <a:pt x="191122" y="44880"/>
                      <a:pt x="192253" y="43667"/>
                    </a:cubicBezTo>
                    <a:lnTo>
                      <a:pt x="192253" y="43488"/>
                    </a:lnTo>
                    <a:lnTo>
                      <a:pt x="192522" y="43310"/>
                    </a:lnTo>
                    <a:cubicBezTo>
                      <a:pt x="193823" y="42008"/>
                      <a:pt x="195651" y="41222"/>
                      <a:pt x="197748" y="41222"/>
                    </a:cubicBezTo>
                    <a:cubicBezTo>
                      <a:pt x="199835" y="41222"/>
                      <a:pt x="201753" y="42008"/>
                      <a:pt x="202975" y="43310"/>
                    </a:cubicBezTo>
                    <a:lnTo>
                      <a:pt x="202975" y="43310"/>
                    </a:lnTo>
                    <a:cubicBezTo>
                      <a:pt x="204277" y="44622"/>
                      <a:pt x="205062" y="46449"/>
                      <a:pt x="205232" y="48367"/>
                    </a:cubicBezTo>
                    <a:lnTo>
                      <a:pt x="205232" y="48456"/>
                    </a:lnTo>
                    <a:lnTo>
                      <a:pt x="205232" y="48626"/>
                    </a:lnTo>
                    <a:lnTo>
                      <a:pt x="205232" y="48804"/>
                    </a:lnTo>
                    <a:cubicBezTo>
                      <a:pt x="205062" y="50721"/>
                      <a:pt x="204277" y="52550"/>
                      <a:pt x="202975" y="53763"/>
                    </a:cubicBezTo>
                    <a:lnTo>
                      <a:pt x="202975" y="53763"/>
                    </a:lnTo>
                    <a:lnTo>
                      <a:pt x="202975" y="53763"/>
                    </a:lnTo>
                    <a:cubicBezTo>
                      <a:pt x="201753" y="55164"/>
                      <a:pt x="199835" y="55859"/>
                      <a:pt x="197748" y="55859"/>
                    </a:cubicBezTo>
                    <a:cubicBezTo>
                      <a:pt x="195651" y="55859"/>
                      <a:pt x="193823" y="55164"/>
                      <a:pt x="192522" y="53763"/>
                    </a:cubicBezTo>
                    <a:cubicBezTo>
                      <a:pt x="191299" y="52550"/>
                      <a:pt x="190425" y="50721"/>
                      <a:pt x="190425" y="48804"/>
                    </a:cubicBezTo>
                    <a:close/>
                    <a:moveTo>
                      <a:pt x="130676" y="170658"/>
                    </a:moveTo>
                    <a:lnTo>
                      <a:pt x="130676" y="170658"/>
                    </a:lnTo>
                    <a:lnTo>
                      <a:pt x="130676" y="121183"/>
                    </a:lnTo>
                    <a:cubicBezTo>
                      <a:pt x="144963" y="129371"/>
                      <a:pt x="159245" y="137558"/>
                      <a:pt x="173702" y="145745"/>
                    </a:cubicBezTo>
                    <a:lnTo>
                      <a:pt x="130676" y="170658"/>
                    </a:lnTo>
                    <a:close/>
                    <a:moveTo>
                      <a:pt x="124843" y="202187"/>
                    </a:moveTo>
                    <a:lnTo>
                      <a:pt x="124843" y="202187"/>
                    </a:lnTo>
                    <a:lnTo>
                      <a:pt x="204277" y="156368"/>
                    </a:lnTo>
                    <a:cubicBezTo>
                      <a:pt x="210109" y="153149"/>
                      <a:pt x="212206" y="145567"/>
                      <a:pt x="208718" y="139646"/>
                    </a:cubicBezTo>
                    <a:cubicBezTo>
                      <a:pt x="207674" y="137906"/>
                      <a:pt x="206104" y="136248"/>
                      <a:pt x="204277" y="135293"/>
                    </a:cubicBezTo>
                    <a:lnTo>
                      <a:pt x="164381" y="112121"/>
                    </a:lnTo>
                    <a:lnTo>
                      <a:pt x="124584" y="89127"/>
                    </a:lnTo>
                    <a:cubicBezTo>
                      <a:pt x="118653" y="85907"/>
                      <a:pt x="111170" y="87905"/>
                      <a:pt x="107861" y="93659"/>
                    </a:cubicBezTo>
                    <a:cubicBezTo>
                      <a:pt x="106638" y="95577"/>
                      <a:pt x="106112" y="97663"/>
                      <a:pt x="106112" y="99758"/>
                    </a:cubicBezTo>
                    <a:lnTo>
                      <a:pt x="106024" y="99758"/>
                    </a:lnTo>
                    <a:lnTo>
                      <a:pt x="106112" y="191911"/>
                    </a:lnTo>
                    <a:cubicBezTo>
                      <a:pt x="106112" y="198700"/>
                      <a:pt x="111687" y="204104"/>
                      <a:pt x="118394" y="204104"/>
                    </a:cubicBezTo>
                    <a:cubicBezTo>
                      <a:pt x="120748" y="204104"/>
                      <a:pt x="122925" y="203488"/>
                      <a:pt x="124843" y="202187"/>
                    </a:cubicBezTo>
                    <a:close/>
                    <a:moveTo>
                      <a:pt x="277698" y="251045"/>
                    </a:moveTo>
                    <a:lnTo>
                      <a:pt x="277698" y="251045"/>
                    </a:lnTo>
                    <a:lnTo>
                      <a:pt x="38702" y="251045"/>
                    </a:lnTo>
                    <a:cubicBezTo>
                      <a:pt x="34688" y="251045"/>
                      <a:pt x="31031" y="249564"/>
                      <a:pt x="28248" y="247041"/>
                    </a:cubicBezTo>
                    <a:lnTo>
                      <a:pt x="27722" y="246604"/>
                    </a:lnTo>
                    <a:cubicBezTo>
                      <a:pt x="24939" y="243643"/>
                      <a:pt x="23191" y="239638"/>
                      <a:pt x="23191" y="235454"/>
                    </a:cubicBezTo>
                    <a:lnTo>
                      <a:pt x="23191" y="38699"/>
                    </a:lnTo>
                    <a:cubicBezTo>
                      <a:pt x="23191" y="34516"/>
                      <a:pt x="24850" y="30601"/>
                      <a:pt x="27553" y="27898"/>
                    </a:cubicBezTo>
                    <a:lnTo>
                      <a:pt x="27722" y="27809"/>
                    </a:lnTo>
                    <a:lnTo>
                      <a:pt x="27722" y="27720"/>
                    </a:lnTo>
                    <a:cubicBezTo>
                      <a:pt x="30595" y="25025"/>
                      <a:pt x="34519" y="23196"/>
                      <a:pt x="38702" y="23196"/>
                    </a:cubicBezTo>
                    <a:lnTo>
                      <a:pt x="277698" y="23196"/>
                    </a:lnTo>
                    <a:cubicBezTo>
                      <a:pt x="281794" y="23196"/>
                      <a:pt x="285539" y="24678"/>
                      <a:pt x="288329" y="27292"/>
                    </a:cubicBezTo>
                    <a:lnTo>
                      <a:pt x="288847" y="27809"/>
                    </a:lnTo>
                    <a:cubicBezTo>
                      <a:pt x="291640" y="30421"/>
                      <a:pt x="293379" y="34516"/>
                      <a:pt x="293379" y="38699"/>
                    </a:cubicBezTo>
                    <a:lnTo>
                      <a:pt x="293379" y="235454"/>
                    </a:lnTo>
                    <a:cubicBezTo>
                      <a:pt x="293379" y="239638"/>
                      <a:pt x="291640" y="243563"/>
                      <a:pt x="288847" y="246256"/>
                    </a:cubicBezTo>
                    <a:lnTo>
                      <a:pt x="288847" y="246604"/>
                    </a:lnTo>
                    <a:lnTo>
                      <a:pt x="288847" y="246604"/>
                    </a:lnTo>
                    <a:cubicBezTo>
                      <a:pt x="285887" y="249395"/>
                      <a:pt x="282060" y="251045"/>
                      <a:pt x="277698" y="251045"/>
                    </a:cubicBezTo>
                    <a:close/>
                    <a:moveTo>
                      <a:pt x="38702" y="275528"/>
                    </a:moveTo>
                    <a:lnTo>
                      <a:pt x="38702" y="275528"/>
                    </a:lnTo>
                    <a:lnTo>
                      <a:pt x="277698" y="275528"/>
                    </a:lnTo>
                    <a:cubicBezTo>
                      <a:pt x="288679" y="275528"/>
                      <a:pt x="298783" y="271167"/>
                      <a:pt x="306098" y="263942"/>
                    </a:cubicBezTo>
                    <a:lnTo>
                      <a:pt x="306098" y="263764"/>
                    </a:lnTo>
                    <a:cubicBezTo>
                      <a:pt x="313410" y="256540"/>
                      <a:pt x="317942" y="246604"/>
                      <a:pt x="317942" y="235454"/>
                    </a:cubicBezTo>
                    <a:lnTo>
                      <a:pt x="317942" y="38699"/>
                    </a:lnTo>
                    <a:cubicBezTo>
                      <a:pt x="317942" y="27720"/>
                      <a:pt x="313410" y="17622"/>
                      <a:pt x="306098" y="10389"/>
                    </a:cubicBezTo>
                    <a:lnTo>
                      <a:pt x="305223" y="9693"/>
                    </a:lnTo>
                    <a:cubicBezTo>
                      <a:pt x="298088" y="2807"/>
                      <a:pt x="288329" y="-1366"/>
                      <a:pt x="277698" y="-1366"/>
                    </a:cubicBezTo>
                    <a:lnTo>
                      <a:pt x="38702" y="-1366"/>
                    </a:lnTo>
                    <a:cubicBezTo>
                      <a:pt x="27722" y="-1366"/>
                      <a:pt x="17795" y="3155"/>
                      <a:pt x="10482" y="10389"/>
                    </a:cubicBezTo>
                    <a:lnTo>
                      <a:pt x="10392" y="10569"/>
                    </a:lnTo>
                    <a:cubicBezTo>
                      <a:pt x="3159" y="17792"/>
                      <a:pt x="-1372" y="27809"/>
                      <a:pt x="-1372" y="38699"/>
                    </a:cubicBezTo>
                    <a:lnTo>
                      <a:pt x="-1372" y="235454"/>
                    </a:lnTo>
                    <a:cubicBezTo>
                      <a:pt x="-1372" y="246604"/>
                      <a:pt x="3159" y="256540"/>
                      <a:pt x="10392" y="263942"/>
                    </a:cubicBezTo>
                    <a:lnTo>
                      <a:pt x="11177" y="264549"/>
                    </a:lnTo>
                    <a:cubicBezTo>
                      <a:pt x="18401" y="271345"/>
                      <a:pt x="28248" y="275528"/>
                      <a:pt x="38702" y="275528"/>
                    </a:cubicBezTo>
                    <a:close/>
                    <a:moveTo>
                      <a:pt x="67618" y="41222"/>
                    </a:moveTo>
                    <a:cubicBezTo>
                      <a:pt x="63613" y="41222"/>
                      <a:pt x="60214" y="44531"/>
                      <a:pt x="60214" y="48626"/>
                    </a:cubicBezTo>
                    <a:cubicBezTo>
                      <a:pt x="60214" y="52629"/>
                      <a:pt x="63613" y="55859"/>
                      <a:pt x="67618" y="55859"/>
                    </a:cubicBezTo>
                    <a:lnTo>
                      <a:pt x="176840" y="55859"/>
                    </a:lnTo>
                    <a:cubicBezTo>
                      <a:pt x="178064" y="59080"/>
                      <a:pt x="179802" y="61782"/>
                      <a:pt x="182068" y="64216"/>
                    </a:cubicBezTo>
                    <a:cubicBezTo>
                      <a:pt x="186072" y="68221"/>
                      <a:pt x="191558" y="70666"/>
                      <a:pt x="197748" y="70666"/>
                    </a:cubicBezTo>
                    <a:cubicBezTo>
                      <a:pt x="203839" y="70666"/>
                      <a:pt x="209413" y="68221"/>
                      <a:pt x="213419" y="64216"/>
                    </a:cubicBezTo>
                    <a:lnTo>
                      <a:pt x="213419" y="64216"/>
                    </a:lnTo>
                    <a:cubicBezTo>
                      <a:pt x="215684" y="61782"/>
                      <a:pt x="217602" y="59080"/>
                      <a:pt x="218644" y="55859"/>
                    </a:cubicBezTo>
                    <a:lnTo>
                      <a:pt x="248962" y="55859"/>
                    </a:lnTo>
                    <a:cubicBezTo>
                      <a:pt x="252966" y="55859"/>
                      <a:pt x="256275" y="52629"/>
                      <a:pt x="256275" y="48626"/>
                    </a:cubicBezTo>
                    <a:cubicBezTo>
                      <a:pt x="256275" y="44531"/>
                      <a:pt x="252966" y="41222"/>
                      <a:pt x="248962" y="41222"/>
                    </a:cubicBezTo>
                    <a:lnTo>
                      <a:pt x="218644" y="41222"/>
                    </a:lnTo>
                    <a:cubicBezTo>
                      <a:pt x="217602" y="38093"/>
                      <a:pt x="215684" y="35300"/>
                      <a:pt x="213419" y="32866"/>
                    </a:cubicBezTo>
                    <a:lnTo>
                      <a:pt x="213419" y="32866"/>
                    </a:lnTo>
                    <a:cubicBezTo>
                      <a:pt x="209413" y="28852"/>
                      <a:pt x="203839" y="26417"/>
                      <a:pt x="197748" y="26417"/>
                    </a:cubicBezTo>
                    <a:cubicBezTo>
                      <a:pt x="191558" y="26417"/>
                      <a:pt x="186072" y="28852"/>
                      <a:pt x="182068" y="32866"/>
                    </a:cubicBezTo>
                    <a:lnTo>
                      <a:pt x="181721" y="33561"/>
                    </a:lnTo>
                    <a:cubicBezTo>
                      <a:pt x="179624" y="35648"/>
                      <a:pt x="178064" y="38350"/>
                      <a:pt x="176840" y="41222"/>
                    </a:cubicBezTo>
                    <a:lnTo>
                      <a:pt x="67618" y="41222"/>
                    </a:lnTo>
                    <a:lnTo>
                      <a:pt x="67618" y="41222"/>
                    </a:lnTo>
                  </a:path>
                </a:pathLst>
              </a:custGeom>
              <a:solidFill>
                <a:schemeClr val="bg1"/>
              </a:solidFill>
              <a:ln w="119" cap="flat">
                <a:noFill/>
                <a:prstDash val="solid"/>
                <a:miter/>
              </a:ln>
            </p:spPr>
            <p:txBody>
              <a:bodyPr rtlCol="0" anchor="ctr"/>
              <a:lstStyle/>
              <a:p>
                <a:endParaRPr lang="zh-CN" altLang="en-US">
                  <a:solidFill>
                    <a:schemeClr val="tx1">
                      <a:lumMod val="95000"/>
                      <a:lumOff val="5000"/>
                    </a:schemeClr>
                  </a:solidFill>
                  <a:cs typeface="Montserrat" panose="00000500000000000000" pitchFamily="2" charset="0"/>
                </a:endParaRPr>
              </a:p>
            </p:txBody>
          </p:sp>
        </p:grpSp>
      </p:grpSp>
      <p:pic>
        <p:nvPicPr>
          <p:cNvPr id="51" name="图片 50"/>
          <p:cNvPicPr>
            <a:picLocks noChangeAspect="1"/>
          </p:cNvPicPr>
          <p:nvPr/>
        </p:nvPicPr>
        <p:blipFill>
          <a:blip r:embed="rId4"/>
          <a:srcRect t="61032" r="56684"/>
          <a:stretch>
            <a:fillRect/>
          </a:stretch>
        </p:blipFill>
        <p:spPr>
          <a:xfrm>
            <a:off x="9775732" y="0"/>
            <a:ext cx="2416312" cy="2249798"/>
          </a:xfrm>
          <a:custGeom>
            <a:avLst/>
            <a:gdLst>
              <a:gd name="connsiteX0" fmla="*/ 0 w 2416312"/>
              <a:gd name="connsiteY0" fmla="*/ 0 h 2249798"/>
              <a:gd name="connsiteX1" fmla="*/ 2416312 w 2416312"/>
              <a:gd name="connsiteY1" fmla="*/ 0 h 2249798"/>
              <a:gd name="connsiteX2" fmla="*/ 2416312 w 2416312"/>
              <a:gd name="connsiteY2" fmla="*/ 2249798 h 2249798"/>
              <a:gd name="connsiteX3" fmla="*/ 0 w 2416312"/>
              <a:gd name="connsiteY3" fmla="*/ 2249798 h 2249798"/>
            </a:gdLst>
            <a:ahLst/>
            <a:cxnLst>
              <a:cxn ang="0">
                <a:pos x="connsiteX0" y="connsiteY0"/>
              </a:cxn>
              <a:cxn ang="0">
                <a:pos x="connsiteX1" y="connsiteY1"/>
              </a:cxn>
              <a:cxn ang="0">
                <a:pos x="connsiteX2" y="connsiteY2"/>
              </a:cxn>
              <a:cxn ang="0">
                <a:pos x="connsiteX3" y="connsiteY3"/>
              </a:cxn>
            </a:cxnLst>
            <a:rect l="l" t="t" r="r" b="b"/>
            <a:pathLst>
              <a:path w="2416312" h="2249798">
                <a:moveTo>
                  <a:pt x="0" y="0"/>
                </a:moveTo>
                <a:lnTo>
                  <a:pt x="2416312" y="0"/>
                </a:lnTo>
                <a:lnTo>
                  <a:pt x="2416312" y="2249798"/>
                </a:lnTo>
                <a:lnTo>
                  <a:pt x="0" y="2249798"/>
                </a:lnTo>
                <a:close/>
              </a:path>
            </a:pathLst>
          </a:custGeom>
        </p:spPr>
      </p:pic>
      <p:pic>
        <p:nvPicPr>
          <p:cNvPr id="3" name="图片 2" descr="post_object_image_2051614036"/>
          <p:cNvPicPr>
            <a:picLocks noChangeAspect="1"/>
          </p:cNvPicPr>
          <p:nvPr/>
        </p:nvPicPr>
        <p:blipFill>
          <a:blip r:embed="rId5"/>
          <a:srcRect l="-976" t="2161" r="51401" b="-2161"/>
          <a:stretch>
            <a:fillRect/>
          </a:stretch>
        </p:blipFill>
        <p:spPr>
          <a:xfrm>
            <a:off x="0" y="756840"/>
            <a:ext cx="5942905" cy="6061779"/>
          </a:xfrm>
          <a:prstGeom prst="rect">
            <a:avLst/>
          </a:prstGeom>
        </p:spPr>
      </p:pic>
      <p:sp>
        <p:nvSpPr>
          <p:cNvPr id="4" name="矩形: 圆角 13"/>
          <p:cNvSpPr/>
          <p:nvPr/>
        </p:nvSpPr>
        <p:spPr>
          <a:xfrm>
            <a:off x="3503319" y="5646458"/>
            <a:ext cx="2579415" cy="945957"/>
          </a:xfrm>
          <a:prstGeom prst="roundRect">
            <a:avLst>
              <a:gd name="adj" fmla="val 7935"/>
            </a:avLst>
          </a:prstGeom>
          <a:noFill/>
          <a:ln w="12700" cmpd="sng">
            <a:no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1"/>
                </a:solidFill>
                <a:highlight>
                  <a:srgbClr val="FFFF00"/>
                </a:highlight>
              </a:rPr>
              <a:t>用</a:t>
            </a:r>
            <a:r>
              <a:rPr lang="en-US" altLang="zh-CN" sz="2800">
                <a:solidFill>
                  <a:schemeClr val="tx1"/>
                </a:solidFill>
                <a:highlight>
                  <a:srgbClr val="FFFF00"/>
                </a:highlight>
              </a:rPr>
              <a:t>Python</a:t>
            </a:r>
            <a:r>
              <a:rPr lang="zh-CN" altLang="en-US" sz="2800">
                <a:solidFill>
                  <a:schemeClr val="tx1"/>
                </a:solidFill>
                <a:highlight>
                  <a:srgbClr val="FFFF00"/>
                </a:highlight>
              </a:rPr>
              <a:t>爬虫获取评论</a:t>
            </a:r>
            <a:endParaRPr lang="zh-CN" altLang="en-US" sz="2800">
              <a:solidFill>
                <a:schemeClr val="tx1"/>
              </a:solidFill>
              <a:highlight>
                <a:srgbClr val="FFFF00"/>
              </a:highlight>
            </a:endParaRPr>
          </a:p>
        </p:txBody>
      </p:sp>
      <p:pic>
        <p:nvPicPr>
          <p:cNvPr id="5" name="图片 4" descr="post_object_image_642593608"/>
          <p:cNvPicPr>
            <a:picLocks noChangeAspect="1"/>
          </p:cNvPicPr>
          <p:nvPr/>
        </p:nvPicPr>
        <p:blipFill>
          <a:blip r:embed="rId6"/>
          <a:srcRect l="-274" t="237" r="41464" b="-1662"/>
          <a:stretch>
            <a:fillRect/>
          </a:stretch>
        </p:blipFill>
        <p:spPr>
          <a:xfrm>
            <a:off x="3689174" y="765094"/>
            <a:ext cx="4758644" cy="4729162"/>
          </a:xfrm>
          <a:prstGeom prst="rect">
            <a:avLst/>
          </a:prstGeom>
        </p:spPr>
      </p:pic>
      <p:sp>
        <p:nvSpPr>
          <p:cNvPr id="6" name="文本框 5"/>
          <p:cNvSpPr txBox="1"/>
          <p:nvPr userDrawn="1"/>
        </p:nvSpPr>
        <p:spPr>
          <a:xfrm>
            <a:off x="6534637" y="5494204"/>
            <a:ext cx="4040361" cy="878928"/>
          </a:xfrm>
          <a:prstGeom prst="rect">
            <a:avLst/>
          </a:prstGeom>
        </p:spPr>
        <p:txBody>
          <a:bodyPr wrap="square" rtlCol="0">
            <a:noAutofit/>
          </a:bodyPr>
          <a:p>
            <a:r>
              <a:rPr lang="zh-CN" altLang="en-US"/>
              <a:t>由于</a:t>
            </a:r>
            <a:r>
              <a:rPr lang="en-US" altLang="zh-CN"/>
              <a:t>b</a:t>
            </a:r>
            <a:r>
              <a:rPr lang="zh-CN" altLang="en-US"/>
              <a:t>站、抖音、微博有反爬机制，我们组采用了手动爬取的方式</a:t>
            </a:r>
            <a:r>
              <a:rPr lang="en-US" altLang="zh-CN"/>
              <a:t>(ctrl a</a:t>
            </a:r>
            <a:r>
              <a:rPr lang="zh-CN" altLang="en-US"/>
              <a:t>+</a:t>
            </a:r>
            <a:r>
              <a:rPr lang="en-US" altLang="zh-CN"/>
              <a:t>ctrl v)</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71" name="图片 170"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20468" t="20328" r="25073"/>
          <a:stretch>
            <a:fillRect/>
          </a:stretch>
        </p:blipFill>
        <p:spPr>
          <a:xfrm flipV="1">
            <a:off x="1" y="2128414"/>
            <a:ext cx="10105009" cy="4729587"/>
          </a:xfrm>
          <a:custGeom>
            <a:avLst/>
            <a:gdLst>
              <a:gd name="connsiteX0" fmla="*/ 0 w 10105009"/>
              <a:gd name="connsiteY0" fmla="*/ 4729587 h 4729587"/>
              <a:gd name="connsiteX1" fmla="*/ 1904908 w 10105009"/>
              <a:gd name="connsiteY1" fmla="*/ 4729587 h 4729587"/>
              <a:gd name="connsiteX2" fmla="*/ 1803726 w 10105009"/>
              <a:gd name="connsiteY2" fmla="*/ 4549708 h 4729587"/>
              <a:gd name="connsiteX3" fmla="*/ 2078364 w 10105009"/>
              <a:gd name="connsiteY3" fmla="*/ 3542699 h 4729587"/>
              <a:gd name="connsiteX4" fmla="*/ 3512590 w 10105009"/>
              <a:gd name="connsiteY4" fmla="*/ 2886618 h 4729587"/>
              <a:gd name="connsiteX5" fmla="*/ 3680424 w 10105009"/>
              <a:gd name="connsiteY5" fmla="*/ 2840845 h 4729587"/>
              <a:gd name="connsiteX6" fmla="*/ 8074644 w 10105009"/>
              <a:gd name="connsiteY6" fmla="*/ 2200020 h 4729587"/>
              <a:gd name="connsiteX7" fmla="*/ 8700211 w 10105009"/>
              <a:gd name="connsiteY7" fmla="*/ 1437134 h 4729587"/>
              <a:gd name="connsiteX8" fmla="*/ 10105009 w 10105009"/>
              <a:gd name="connsiteY8" fmla="*/ 349549 h 4729587"/>
              <a:gd name="connsiteX9" fmla="*/ 10105009 w 10105009"/>
              <a:gd name="connsiteY9" fmla="*/ 0 h 4729587"/>
              <a:gd name="connsiteX10" fmla="*/ 0 w 10105009"/>
              <a:gd name="connsiteY10" fmla="*/ 0 h 4729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05009" h="4729587">
                <a:moveTo>
                  <a:pt x="0" y="4729587"/>
                </a:moveTo>
                <a:lnTo>
                  <a:pt x="1904908" y="4729587"/>
                </a:lnTo>
                <a:lnTo>
                  <a:pt x="1803726" y="4549708"/>
                </a:lnTo>
                <a:lnTo>
                  <a:pt x="2078364" y="3542699"/>
                </a:lnTo>
                <a:lnTo>
                  <a:pt x="3512590" y="2886618"/>
                </a:lnTo>
                <a:lnTo>
                  <a:pt x="3680424" y="2840845"/>
                </a:lnTo>
                <a:lnTo>
                  <a:pt x="8074644" y="2200020"/>
                </a:lnTo>
                <a:lnTo>
                  <a:pt x="8700211" y="1437134"/>
                </a:lnTo>
                <a:lnTo>
                  <a:pt x="10105009" y="349549"/>
                </a:lnTo>
                <a:lnTo>
                  <a:pt x="10105009" y="0"/>
                </a:lnTo>
                <a:lnTo>
                  <a:pt x="0" y="0"/>
                </a:lnTo>
                <a:close/>
              </a:path>
            </a:pathLst>
          </a:custGeom>
        </p:spPr>
      </p:pic>
      <p:sp>
        <p:nvSpPr>
          <p:cNvPr id="2" name="-文本框 6"/>
          <p:cNvSpPr txBox="1"/>
          <p:nvPr>
            <p:custDataLst>
              <p:tags r:id="rId2"/>
            </p:custDataLst>
          </p:nvPr>
        </p:nvSpPr>
        <p:spPr>
          <a:xfrm>
            <a:off x="4376420" y="205020"/>
            <a:ext cx="3439160" cy="583565"/>
          </a:xfrm>
          <a:prstGeom prst="rect">
            <a:avLst/>
          </a:prstGeom>
          <a:noFill/>
        </p:spPr>
        <p:txBody>
          <a:bodyPr vert="horz" wrap="none" rtlCol="0">
            <a:sp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3200" b="1" dirty="0">
                <a:gradFill flip="none" rotWithShape="1">
                  <a:gsLst>
                    <a:gs pos="0">
                      <a:srgbClr val="EFC79E"/>
                    </a:gs>
                    <a:gs pos="100000">
                      <a:srgbClr val="BE9182"/>
                    </a:gs>
                  </a:gsLst>
                  <a:lin ang="2700000" scaled="1"/>
                  <a:tileRect/>
                </a:gradFill>
                <a:cs typeface="Montserrat" panose="00000500000000000000" pitchFamily="2" charset="0"/>
              </a:rPr>
              <a:t>部分</a:t>
            </a:r>
            <a:r>
              <a:rPr lang="en-US" altLang="zh-CN" sz="3200" b="1" dirty="0">
                <a:gradFill flip="none" rotWithShape="1">
                  <a:gsLst>
                    <a:gs pos="0">
                      <a:srgbClr val="EFC79E"/>
                    </a:gs>
                    <a:gs pos="100000">
                      <a:srgbClr val="BE9182"/>
                    </a:gs>
                  </a:gsLst>
                  <a:lin ang="2700000" scaled="1"/>
                  <a:tileRect/>
                </a:gradFill>
                <a:cs typeface="Montserrat" panose="00000500000000000000" pitchFamily="2" charset="0"/>
              </a:rPr>
              <a:t>数据收集</a:t>
            </a:r>
            <a:r>
              <a:rPr lang="zh-CN" altLang="en-US" sz="3200" b="1" dirty="0">
                <a:gradFill flip="none" rotWithShape="1">
                  <a:gsLst>
                    <a:gs pos="0">
                      <a:srgbClr val="EFC79E"/>
                    </a:gs>
                    <a:gs pos="100000">
                      <a:srgbClr val="BE9182"/>
                    </a:gs>
                  </a:gsLst>
                  <a:lin ang="2700000" scaled="1"/>
                  <a:tileRect/>
                </a:gradFill>
                <a:cs typeface="Montserrat" panose="00000500000000000000" pitchFamily="2" charset="0"/>
              </a:rPr>
              <a:t>展示</a:t>
            </a:r>
            <a:endParaRPr lang="en-US" altLang="zh-CN" b="1">
              <a:cs typeface="Montserrat" panose="00000500000000000000" pitchFamily="2" charset="0"/>
            </a:endParaRPr>
          </a:p>
        </p:txBody>
      </p:sp>
      <p:pic>
        <p:nvPicPr>
          <p:cNvPr id="173" name="图片 172"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3132" t="52041" r="30668" b="20489"/>
          <a:stretch>
            <a:fillRect/>
          </a:stretch>
        </p:blipFill>
        <p:spPr>
          <a:xfrm rot="16200000">
            <a:off x="8332288" y="2351730"/>
            <a:ext cx="6211442" cy="1507981"/>
          </a:xfrm>
          <a:custGeom>
            <a:avLst/>
            <a:gdLst>
              <a:gd name="connsiteX0" fmla="*/ 6211442 w 6211442"/>
              <a:gd name="connsiteY0" fmla="*/ 0 h 1507981"/>
              <a:gd name="connsiteX1" fmla="*/ 6211442 w 6211442"/>
              <a:gd name="connsiteY1" fmla="*/ 1507981 h 1507981"/>
              <a:gd name="connsiteX2" fmla="*/ 0 w 6211442"/>
              <a:gd name="connsiteY2" fmla="*/ 1507981 h 1507981"/>
              <a:gd name="connsiteX3" fmla="*/ 788261 w 6211442"/>
              <a:gd name="connsiteY3" fmla="*/ 1022555 h 1507981"/>
              <a:gd name="connsiteX4" fmla="*/ 3299722 w 6211442"/>
              <a:gd name="connsiteY4" fmla="*/ 655712 h 1507981"/>
              <a:gd name="connsiteX5" fmla="*/ 5514888 w 6211442"/>
              <a:gd name="connsiteY5" fmla="*/ 218322 h 1507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1442" h="1507981">
                <a:moveTo>
                  <a:pt x="6211442" y="0"/>
                </a:moveTo>
                <a:lnTo>
                  <a:pt x="6211442" y="1507981"/>
                </a:lnTo>
                <a:lnTo>
                  <a:pt x="0" y="1507981"/>
                </a:lnTo>
                <a:lnTo>
                  <a:pt x="788261" y="1022555"/>
                </a:lnTo>
                <a:lnTo>
                  <a:pt x="3299722" y="655712"/>
                </a:lnTo>
                <a:lnTo>
                  <a:pt x="5514888" y="218322"/>
                </a:lnTo>
                <a:close/>
              </a:path>
            </a:pathLst>
          </a:custGeom>
        </p:spPr>
      </p:pic>
      <p:sp>
        <p:nvSpPr>
          <p:cNvPr id="81" name="矩形 80"/>
          <p:cNvSpPr/>
          <p:nvPr/>
        </p:nvSpPr>
        <p:spPr>
          <a:xfrm>
            <a:off x="1143229" y="903317"/>
            <a:ext cx="1980742" cy="330835"/>
          </a:xfrm>
          <a:prstGeom prst="rect">
            <a:avLst/>
          </a:prstGeom>
        </p:spPr>
        <p:txBody>
          <a:bodyPr wrap="square">
            <a:noAutofit/>
          </a:bodyPr>
          <a:lstStyle/>
          <a:p>
            <a:pPr algn="ctr">
              <a:lnSpc>
                <a:spcPct val="130000"/>
              </a:lnSpc>
            </a:pPr>
            <a:r>
              <a:rPr lang="en-US" altLang="zh-CN" sz="1400" b="1" dirty="0">
                <a:solidFill>
                  <a:schemeClr val="bg1">
                    <a:lumMod val="65000"/>
                  </a:schemeClr>
                </a:solidFill>
                <a:cs typeface="Montserrat" panose="00000500000000000000" pitchFamily="2" charset="0"/>
              </a:rPr>
              <a:t>1</a:t>
            </a:r>
            <a:r>
              <a:rPr lang="zh-CN" altLang="en-US" sz="1400" b="1" dirty="0">
                <a:solidFill>
                  <a:schemeClr val="bg1">
                    <a:lumMod val="65000"/>
                  </a:schemeClr>
                </a:solidFill>
                <a:cs typeface="Arial" panose="020B0604020202020204" pitchFamily="34" charset="0"/>
              </a:rPr>
              <a:t>、</a:t>
            </a:r>
            <a:r>
              <a:rPr lang="en-US" altLang="zh-CN" sz="1400" b="1" dirty="0">
                <a:solidFill>
                  <a:schemeClr val="bg1">
                    <a:lumMod val="65000"/>
                  </a:schemeClr>
                </a:solidFill>
                <a:cs typeface="Montserrat" panose="00000500000000000000" pitchFamily="2" charset="0"/>
              </a:rPr>
              <a:t>真实偶像粉丝</a:t>
            </a:r>
            <a:r>
              <a:rPr lang="zh-CN" altLang="en-US" sz="1400" b="1" dirty="0">
                <a:solidFill>
                  <a:schemeClr val="bg1">
                    <a:lumMod val="65000"/>
                  </a:schemeClr>
                </a:solidFill>
                <a:cs typeface="Montserrat" panose="00000500000000000000" pitchFamily="2" charset="0"/>
              </a:rPr>
              <a:t>评论</a:t>
            </a:r>
            <a:endParaRPr lang="en-US" altLang="zh-CN" sz="1400" b="1">
              <a:cs typeface="Montserrat" panose="00000500000000000000" pitchFamily="2" charset="0"/>
            </a:endParaRPr>
          </a:p>
        </p:txBody>
      </p:sp>
      <p:pic>
        <p:nvPicPr>
          <p:cNvPr id="172" name="图片 171"/>
          <p:cNvPicPr>
            <a:picLocks noChangeAspect="1"/>
          </p:cNvPicPr>
          <p:nvPr/>
        </p:nvPicPr>
        <p:blipFill>
          <a:blip r:embed="rId3"/>
          <a:srcRect l="77454" t="20995"/>
          <a:stretch>
            <a:fillRect/>
          </a:stretch>
        </p:blipFill>
        <p:spPr>
          <a:xfrm>
            <a:off x="0" y="0"/>
            <a:ext cx="1257711" cy="4566098"/>
          </a:xfrm>
          <a:custGeom>
            <a:avLst/>
            <a:gdLst>
              <a:gd name="connsiteX0" fmla="*/ 0 w 1257711"/>
              <a:gd name="connsiteY0" fmla="*/ 0 h 4566098"/>
              <a:gd name="connsiteX1" fmla="*/ 1257711 w 1257711"/>
              <a:gd name="connsiteY1" fmla="*/ 0 h 4566098"/>
              <a:gd name="connsiteX2" fmla="*/ 1257711 w 1257711"/>
              <a:gd name="connsiteY2" fmla="*/ 4566098 h 4566098"/>
              <a:gd name="connsiteX3" fmla="*/ 0 w 1257711"/>
              <a:gd name="connsiteY3" fmla="*/ 4566098 h 4566098"/>
            </a:gdLst>
            <a:ahLst/>
            <a:cxnLst>
              <a:cxn ang="0">
                <a:pos x="connsiteX0" y="connsiteY0"/>
              </a:cxn>
              <a:cxn ang="0">
                <a:pos x="connsiteX1" y="connsiteY1"/>
              </a:cxn>
              <a:cxn ang="0">
                <a:pos x="connsiteX2" y="connsiteY2"/>
              </a:cxn>
              <a:cxn ang="0">
                <a:pos x="connsiteX3" y="connsiteY3"/>
              </a:cxn>
            </a:cxnLst>
            <a:rect l="l" t="t" r="r" b="b"/>
            <a:pathLst>
              <a:path w="1257711" h="4566098">
                <a:moveTo>
                  <a:pt x="0" y="0"/>
                </a:moveTo>
                <a:lnTo>
                  <a:pt x="1257711" y="0"/>
                </a:lnTo>
                <a:lnTo>
                  <a:pt x="1257711" y="4566098"/>
                </a:lnTo>
                <a:lnTo>
                  <a:pt x="0" y="4566098"/>
                </a:lnTo>
                <a:close/>
              </a:path>
            </a:pathLst>
          </a:custGeom>
        </p:spPr>
      </p:pic>
      <p:pic>
        <p:nvPicPr>
          <p:cNvPr id="170" name="图片 169"/>
          <p:cNvPicPr>
            <a:picLocks noChangeAspect="1"/>
          </p:cNvPicPr>
          <p:nvPr/>
        </p:nvPicPr>
        <p:blipFill>
          <a:blip r:embed="rId4"/>
          <a:srcRect r="18077" b="72260"/>
          <a:stretch>
            <a:fillRect/>
          </a:stretch>
        </p:blipFill>
        <p:spPr>
          <a:xfrm>
            <a:off x="7622057" y="5256430"/>
            <a:ext cx="4569943" cy="1601571"/>
          </a:xfrm>
          <a:custGeom>
            <a:avLst/>
            <a:gdLst>
              <a:gd name="connsiteX0" fmla="*/ 0 w 4569943"/>
              <a:gd name="connsiteY0" fmla="*/ 0 h 1601571"/>
              <a:gd name="connsiteX1" fmla="*/ 4569943 w 4569943"/>
              <a:gd name="connsiteY1" fmla="*/ 0 h 1601571"/>
              <a:gd name="connsiteX2" fmla="*/ 4569943 w 4569943"/>
              <a:gd name="connsiteY2" fmla="*/ 1601571 h 1601571"/>
              <a:gd name="connsiteX3" fmla="*/ 0 w 4569943"/>
              <a:gd name="connsiteY3" fmla="*/ 1601571 h 1601571"/>
            </a:gdLst>
            <a:ahLst/>
            <a:cxnLst>
              <a:cxn ang="0">
                <a:pos x="connsiteX0" y="connsiteY0"/>
              </a:cxn>
              <a:cxn ang="0">
                <a:pos x="connsiteX1" y="connsiteY1"/>
              </a:cxn>
              <a:cxn ang="0">
                <a:pos x="connsiteX2" y="connsiteY2"/>
              </a:cxn>
              <a:cxn ang="0">
                <a:pos x="connsiteX3" y="connsiteY3"/>
              </a:cxn>
            </a:cxnLst>
            <a:rect l="l" t="t" r="r" b="b"/>
            <a:pathLst>
              <a:path w="4569943" h="1601571">
                <a:moveTo>
                  <a:pt x="0" y="0"/>
                </a:moveTo>
                <a:lnTo>
                  <a:pt x="4569943" y="0"/>
                </a:lnTo>
                <a:lnTo>
                  <a:pt x="4569943" y="1601571"/>
                </a:lnTo>
                <a:lnTo>
                  <a:pt x="0" y="1601571"/>
                </a:lnTo>
                <a:close/>
              </a:path>
            </a:pathLst>
          </a:custGeom>
        </p:spPr>
      </p:pic>
      <p:pic>
        <p:nvPicPr>
          <p:cNvPr id="5" name="图片 4" descr="post_object_image_1035377022"/>
          <p:cNvPicPr>
            <a:picLocks noChangeAspect="1"/>
          </p:cNvPicPr>
          <p:nvPr/>
        </p:nvPicPr>
        <p:blipFill>
          <a:blip r:embed="rId5"/>
          <a:srcRect b="41752"/>
          <a:stretch>
            <a:fillRect/>
          </a:stretch>
        </p:blipFill>
        <p:spPr>
          <a:xfrm>
            <a:off x="1363514" y="1234123"/>
            <a:ext cx="9055021" cy="2365329"/>
          </a:xfrm>
          <a:prstGeom prst="rect">
            <a:avLst/>
          </a:prstGeom>
        </p:spPr>
      </p:pic>
      <p:sp>
        <p:nvSpPr>
          <p:cNvPr id="6" name="矩形 5"/>
          <p:cNvSpPr/>
          <p:nvPr/>
        </p:nvSpPr>
        <p:spPr>
          <a:xfrm>
            <a:off x="1257723" y="3599498"/>
            <a:ext cx="1980742" cy="330835"/>
          </a:xfrm>
          <a:prstGeom prst="rect">
            <a:avLst/>
          </a:prstGeom>
        </p:spPr>
        <p:txBody>
          <a:bodyPr wrap="square">
            <a:noAutofit/>
          </a:bodyPr>
          <a:lstStyle/>
          <a:p>
            <a:pPr algn="ctr">
              <a:lnSpc>
                <a:spcPct val="130000"/>
              </a:lnSpc>
            </a:pPr>
            <a:r>
              <a:rPr lang="en-US" altLang="zh-CN" sz="1400" b="1" dirty="0">
                <a:solidFill>
                  <a:schemeClr val="bg1">
                    <a:lumMod val="65000"/>
                  </a:schemeClr>
                </a:solidFill>
                <a:cs typeface="Montserrat" panose="00000500000000000000" pitchFamily="2" charset="0"/>
              </a:rPr>
              <a:t>2</a:t>
            </a:r>
            <a:r>
              <a:rPr lang="zh-CN" altLang="en-US" sz="1400" b="1" dirty="0">
                <a:solidFill>
                  <a:schemeClr val="bg1">
                    <a:lumMod val="65000"/>
                  </a:schemeClr>
                </a:solidFill>
                <a:cs typeface="Arial" panose="020B0604020202020204" pitchFamily="34" charset="0"/>
              </a:rPr>
              <a:t>、虚拟</a:t>
            </a:r>
            <a:r>
              <a:rPr lang="en-US" altLang="zh-CN" sz="1400" b="1" dirty="0">
                <a:solidFill>
                  <a:schemeClr val="bg1">
                    <a:lumMod val="65000"/>
                  </a:schemeClr>
                </a:solidFill>
                <a:cs typeface="Montserrat" panose="00000500000000000000" pitchFamily="2" charset="0"/>
              </a:rPr>
              <a:t>偶像粉丝</a:t>
            </a:r>
            <a:r>
              <a:rPr lang="zh-CN" altLang="en-US" sz="1400" b="1" dirty="0">
                <a:solidFill>
                  <a:schemeClr val="bg1">
                    <a:lumMod val="65000"/>
                  </a:schemeClr>
                </a:solidFill>
                <a:cs typeface="Montserrat" panose="00000500000000000000" pitchFamily="2" charset="0"/>
              </a:rPr>
              <a:t>评论</a:t>
            </a:r>
            <a:endParaRPr lang="en-US" altLang="zh-CN" sz="1400" b="1">
              <a:cs typeface="Montserrat" panose="00000500000000000000" pitchFamily="2" charset="0"/>
            </a:endParaRPr>
          </a:p>
        </p:txBody>
      </p:sp>
      <p:pic>
        <p:nvPicPr>
          <p:cNvPr id="9" name="图片 8" descr="post_object_image_1002741206"/>
          <p:cNvPicPr>
            <a:picLocks noChangeAspect="1"/>
          </p:cNvPicPr>
          <p:nvPr/>
        </p:nvPicPr>
        <p:blipFill>
          <a:blip r:embed="rId6"/>
          <a:stretch>
            <a:fillRect/>
          </a:stretch>
        </p:blipFill>
        <p:spPr>
          <a:xfrm>
            <a:off x="1363557" y="3930332"/>
            <a:ext cx="6681834" cy="282908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71" name="图片 170"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20468" t="20328" r="25073"/>
          <a:stretch>
            <a:fillRect/>
          </a:stretch>
        </p:blipFill>
        <p:spPr>
          <a:xfrm flipV="1">
            <a:off x="1" y="2128414"/>
            <a:ext cx="10105009" cy="4729587"/>
          </a:xfrm>
          <a:custGeom>
            <a:avLst/>
            <a:gdLst>
              <a:gd name="connsiteX0" fmla="*/ 0 w 10105009"/>
              <a:gd name="connsiteY0" fmla="*/ 4729587 h 4729587"/>
              <a:gd name="connsiteX1" fmla="*/ 1904908 w 10105009"/>
              <a:gd name="connsiteY1" fmla="*/ 4729587 h 4729587"/>
              <a:gd name="connsiteX2" fmla="*/ 1803726 w 10105009"/>
              <a:gd name="connsiteY2" fmla="*/ 4549708 h 4729587"/>
              <a:gd name="connsiteX3" fmla="*/ 2078364 w 10105009"/>
              <a:gd name="connsiteY3" fmla="*/ 3542699 h 4729587"/>
              <a:gd name="connsiteX4" fmla="*/ 3512590 w 10105009"/>
              <a:gd name="connsiteY4" fmla="*/ 2886618 h 4729587"/>
              <a:gd name="connsiteX5" fmla="*/ 3680424 w 10105009"/>
              <a:gd name="connsiteY5" fmla="*/ 2840845 h 4729587"/>
              <a:gd name="connsiteX6" fmla="*/ 8074644 w 10105009"/>
              <a:gd name="connsiteY6" fmla="*/ 2200020 h 4729587"/>
              <a:gd name="connsiteX7" fmla="*/ 8700211 w 10105009"/>
              <a:gd name="connsiteY7" fmla="*/ 1437134 h 4729587"/>
              <a:gd name="connsiteX8" fmla="*/ 10105009 w 10105009"/>
              <a:gd name="connsiteY8" fmla="*/ 349549 h 4729587"/>
              <a:gd name="connsiteX9" fmla="*/ 10105009 w 10105009"/>
              <a:gd name="connsiteY9" fmla="*/ 0 h 4729587"/>
              <a:gd name="connsiteX10" fmla="*/ 0 w 10105009"/>
              <a:gd name="connsiteY10" fmla="*/ 0 h 4729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05009" h="4729587">
                <a:moveTo>
                  <a:pt x="0" y="4729587"/>
                </a:moveTo>
                <a:lnTo>
                  <a:pt x="1904908" y="4729587"/>
                </a:lnTo>
                <a:lnTo>
                  <a:pt x="1803726" y="4549708"/>
                </a:lnTo>
                <a:lnTo>
                  <a:pt x="2078364" y="3542699"/>
                </a:lnTo>
                <a:lnTo>
                  <a:pt x="3512590" y="2886618"/>
                </a:lnTo>
                <a:lnTo>
                  <a:pt x="3680424" y="2840845"/>
                </a:lnTo>
                <a:lnTo>
                  <a:pt x="8074644" y="2200020"/>
                </a:lnTo>
                <a:lnTo>
                  <a:pt x="8700211" y="1437134"/>
                </a:lnTo>
                <a:lnTo>
                  <a:pt x="10105009" y="349549"/>
                </a:lnTo>
                <a:lnTo>
                  <a:pt x="10105009" y="0"/>
                </a:lnTo>
                <a:lnTo>
                  <a:pt x="0" y="0"/>
                </a:lnTo>
                <a:close/>
              </a:path>
            </a:pathLst>
          </a:custGeom>
        </p:spPr>
      </p:pic>
      <p:sp>
        <p:nvSpPr>
          <p:cNvPr id="2" name="-文本框 6"/>
          <p:cNvSpPr txBox="1"/>
          <p:nvPr>
            <p:custDataLst>
              <p:tags r:id="rId2"/>
            </p:custDataLst>
          </p:nvPr>
        </p:nvSpPr>
        <p:spPr>
          <a:xfrm>
            <a:off x="5190490" y="205020"/>
            <a:ext cx="1811020" cy="583565"/>
          </a:xfrm>
          <a:prstGeom prst="rect">
            <a:avLst/>
          </a:prstGeom>
          <a:noFill/>
        </p:spPr>
        <p:txBody>
          <a:bodyPr vert="horz" wrap="none" rtlCol="0">
            <a:sp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en-US" altLang="zh-CN" sz="3200" b="1" dirty="0">
                <a:gradFill flip="none" rotWithShape="1">
                  <a:gsLst>
                    <a:gs pos="0">
                      <a:srgbClr val="EFC79E"/>
                    </a:gs>
                    <a:gs pos="100000">
                      <a:srgbClr val="BE9182"/>
                    </a:gs>
                  </a:gsLst>
                  <a:lin ang="2700000" scaled="1"/>
                  <a:tileRect/>
                </a:gradFill>
                <a:cs typeface="Montserrat" panose="00000500000000000000" pitchFamily="2" charset="0"/>
              </a:rPr>
              <a:t>数据收集</a:t>
            </a:r>
            <a:endParaRPr lang="en-US" altLang="zh-CN" b="1">
              <a:cs typeface="Montserrat" panose="00000500000000000000" pitchFamily="2" charset="0"/>
            </a:endParaRPr>
          </a:p>
        </p:txBody>
      </p:sp>
      <p:pic>
        <p:nvPicPr>
          <p:cNvPr id="173" name="图片 172"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3132" t="52041" r="30668" b="20489"/>
          <a:stretch>
            <a:fillRect/>
          </a:stretch>
        </p:blipFill>
        <p:spPr>
          <a:xfrm rot="16200000">
            <a:off x="8332288" y="2351730"/>
            <a:ext cx="6211442" cy="1507981"/>
          </a:xfrm>
          <a:custGeom>
            <a:avLst/>
            <a:gdLst>
              <a:gd name="connsiteX0" fmla="*/ 6211442 w 6211442"/>
              <a:gd name="connsiteY0" fmla="*/ 0 h 1507981"/>
              <a:gd name="connsiteX1" fmla="*/ 6211442 w 6211442"/>
              <a:gd name="connsiteY1" fmla="*/ 1507981 h 1507981"/>
              <a:gd name="connsiteX2" fmla="*/ 0 w 6211442"/>
              <a:gd name="connsiteY2" fmla="*/ 1507981 h 1507981"/>
              <a:gd name="connsiteX3" fmla="*/ 788261 w 6211442"/>
              <a:gd name="connsiteY3" fmla="*/ 1022555 h 1507981"/>
              <a:gd name="connsiteX4" fmla="*/ 3299722 w 6211442"/>
              <a:gd name="connsiteY4" fmla="*/ 655712 h 1507981"/>
              <a:gd name="connsiteX5" fmla="*/ 5514888 w 6211442"/>
              <a:gd name="connsiteY5" fmla="*/ 218322 h 1507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1442" h="1507981">
                <a:moveTo>
                  <a:pt x="6211442" y="0"/>
                </a:moveTo>
                <a:lnTo>
                  <a:pt x="6211442" y="1507981"/>
                </a:lnTo>
                <a:lnTo>
                  <a:pt x="0" y="1507981"/>
                </a:lnTo>
                <a:lnTo>
                  <a:pt x="788261" y="1022555"/>
                </a:lnTo>
                <a:lnTo>
                  <a:pt x="3299722" y="655712"/>
                </a:lnTo>
                <a:lnTo>
                  <a:pt x="5514888" y="218322"/>
                </a:lnTo>
                <a:close/>
              </a:path>
            </a:pathLst>
          </a:custGeom>
        </p:spPr>
      </p:pic>
      <p:sp>
        <p:nvSpPr>
          <p:cNvPr id="81" name="矩形 80"/>
          <p:cNvSpPr/>
          <p:nvPr/>
        </p:nvSpPr>
        <p:spPr>
          <a:xfrm>
            <a:off x="993690" y="788620"/>
            <a:ext cx="4671483" cy="330835"/>
          </a:xfrm>
          <a:prstGeom prst="rect">
            <a:avLst/>
          </a:prstGeom>
        </p:spPr>
        <p:txBody>
          <a:bodyPr wrap="square">
            <a:noAutofit/>
          </a:bodyPr>
          <a:lstStyle/>
          <a:p>
            <a:pPr algn="ctr">
              <a:lnSpc>
                <a:spcPct val="130000"/>
              </a:lnSpc>
            </a:pPr>
            <a:r>
              <a:rPr lang="zh-CN" altLang="en-US" b="1" dirty="0">
                <a:solidFill>
                  <a:srgbClr val="000000"/>
                </a:solidFill>
                <a:cs typeface="Montserrat" panose="00000500000000000000" pitchFamily="2" charset="0"/>
              </a:rPr>
              <a:t>数据预处理    对部分数据结果的截图展示</a:t>
            </a:r>
            <a:endParaRPr lang="en-US" altLang="zh-CN" b="1">
              <a:solidFill>
                <a:srgbClr val="000000"/>
              </a:solidFill>
              <a:cs typeface="Montserrat" panose="00000500000000000000" pitchFamily="2" charset="0"/>
            </a:endParaRPr>
          </a:p>
        </p:txBody>
      </p:sp>
      <p:pic>
        <p:nvPicPr>
          <p:cNvPr id="172" name="图片 171"/>
          <p:cNvPicPr>
            <a:picLocks noChangeAspect="1"/>
          </p:cNvPicPr>
          <p:nvPr/>
        </p:nvPicPr>
        <p:blipFill>
          <a:blip r:embed="rId3"/>
          <a:srcRect l="77454" t="20995"/>
          <a:stretch>
            <a:fillRect/>
          </a:stretch>
        </p:blipFill>
        <p:spPr>
          <a:xfrm>
            <a:off x="0" y="0"/>
            <a:ext cx="1257711" cy="4566098"/>
          </a:xfrm>
          <a:custGeom>
            <a:avLst/>
            <a:gdLst>
              <a:gd name="connsiteX0" fmla="*/ 0 w 1257711"/>
              <a:gd name="connsiteY0" fmla="*/ 0 h 4566098"/>
              <a:gd name="connsiteX1" fmla="*/ 1257711 w 1257711"/>
              <a:gd name="connsiteY1" fmla="*/ 0 h 4566098"/>
              <a:gd name="connsiteX2" fmla="*/ 1257711 w 1257711"/>
              <a:gd name="connsiteY2" fmla="*/ 4566098 h 4566098"/>
              <a:gd name="connsiteX3" fmla="*/ 0 w 1257711"/>
              <a:gd name="connsiteY3" fmla="*/ 4566098 h 4566098"/>
            </a:gdLst>
            <a:ahLst/>
            <a:cxnLst>
              <a:cxn ang="0">
                <a:pos x="connsiteX0" y="connsiteY0"/>
              </a:cxn>
              <a:cxn ang="0">
                <a:pos x="connsiteX1" y="connsiteY1"/>
              </a:cxn>
              <a:cxn ang="0">
                <a:pos x="connsiteX2" y="connsiteY2"/>
              </a:cxn>
              <a:cxn ang="0">
                <a:pos x="connsiteX3" y="connsiteY3"/>
              </a:cxn>
            </a:cxnLst>
            <a:rect l="l" t="t" r="r" b="b"/>
            <a:pathLst>
              <a:path w="1257711" h="4566098">
                <a:moveTo>
                  <a:pt x="0" y="0"/>
                </a:moveTo>
                <a:lnTo>
                  <a:pt x="1257711" y="0"/>
                </a:lnTo>
                <a:lnTo>
                  <a:pt x="1257711" y="4566098"/>
                </a:lnTo>
                <a:lnTo>
                  <a:pt x="0" y="4566098"/>
                </a:lnTo>
                <a:close/>
              </a:path>
            </a:pathLst>
          </a:custGeom>
        </p:spPr>
      </p:pic>
      <p:pic>
        <p:nvPicPr>
          <p:cNvPr id="170" name="图片 169"/>
          <p:cNvPicPr>
            <a:picLocks noChangeAspect="1"/>
          </p:cNvPicPr>
          <p:nvPr/>
        </p:nvPicPr>
        <p:blipFill>
          <a:blip r:embed="rId4"/>
          <a:srcRect r="18077" b="72260"/>
          <a:stretch>
            <a:fillRect/>
          </a:stretch>
        </p:blipFill>
        <p:spPr>
          <a:xfrm>
            <a:off x="7622057" y="5256430"/>
            <a:ext cx="4569943" cy="1601571"/>
          </a:xfrm>
          <a:custGeom>
            <a:avLst/>
            <a:gdLst>
              <a:gd name="connsiteX0" fmla="*/ 0 w 4569943"/>
              <a:gd name="connsiteY0" fmla="*/ 0 h 1601571"/>
              <a:gd name="connsiteX1" fmla="*/ 4569943 w 4569943"/>
              <a:gd name="connsiteY1" fmla="*/ 0 h 1601571"/>
              <a:gd name="connsiteX2" fmla="*/ 4569943 w 4569943"/>
              <a:gd name="connsiteY2" fmla="*/ 1601571 h 1601571"/>
              <a:gd name="connsiteX3" fmla="*/ 0 w 4569943"/>
              <a:gd name="connsiteY3" fmla="*/ 1601571 h 1601571"/>
            </a:gdLst>
            <a:ahLst/>
            <a:cxnLst>
              <a:cxn ang="0">
                <a:pos x="connsiteX0" y="connsiteY0"/>
              </a:cxn>
              <a:cxn ang="0">
                <a:pos x="connsiteX1" y="connsiteY1"/>
              </a:cxn>
              <a:cxn ang="0">
                <a:pos x="connsiteX2" y="connsiteY2"/>
              </a:cxn>
              <a:cxn ang="0">
                <a:pos x="connsiteX3" y="connsiteY3"/>
              </a:cxn>
            </a:cxnLst>
            <a:rect l="l" t="t" r="r" b="b"/>
            <a:pathLst>
              <a:path w="4569943" h="1601571">
                <a:moveTo>
                  <a:pt x="0" y="0"/>
                </a:moveTo>
                <a:lnTo>
                  <a:pt x="4569943" y="0"/>
                </a:lnTo>
                <a:lnTo>
                  <a:pt x="4569943" y="1601571"/>
                </a:lnTo>
                <a:lnTo>
                  <a:pt x="0" y="1601571"/>
                </a:lnTo>
                <a:close/>
              </a:path>
            </a:pathLst>
          </a:custGeom>
        </p:spPr>
      </p:pic>
      <p:pic>
        <p:nvPicPr>
          <p:cNvPr id="3" name="图片 2" descr="post_object_image_2790265334"/>
          <p:cNvPicPr>
            <a:picLocks noChangeAspect="1"/>
          </p:cNvPicPr>
          <p:nvPr/>
        </p:nvPicPr>
        <p:blipFill>
          <a:blip r:embed="rId5"/>
          <a:stretch>
            <a:fillRect/>
          </a:stretch>
        </p:blipFill>
        <p:spPr>
          <a:xfrm>
            <a:off x="1257672" y="1333854"/>
            <a:ext cx="6240219" cy="3812871"/>
          </a:xfrm>
          <a:prstGeom prst="rect">
            <a:avLst/>
          </a:prstGeom>
        </p:spPr>
      </p:pic>
      <p:pic>
        <p:nvPicPr>
          <p:cNvPr id="4" name="图片 3" descr="post_object_image_1272997361"/>
          <p:cNvPicPr>
            <a:picLocks noChangeAspect="1"/>
          </p:cNvPicPr>
          <p:nvPr/>
        </p:nvPicPr>
        <p:blipFill>
          <a:blip r:embed="rId6"/>
          <a:stretch>
            <a:fillRect/>
          </a:stretch>
        </p:blipFill>
        <p:spPr>
          <a:xfrm>
            <a:off x="5998801" y="1333854"/>
            <a:ext cx="2941135" cy="3812879"/>
          </a:xfrm>
          <a:prstGeom prst="rect">
            <a:avLst/>
          </a:prstGeom>
        </p:spPr>
      </p:pic>
      <p:sp>
        <p:nvSpPr>
          <p:cNvPr id="6" name="矩形 5"/>
          <p:cNvSpPr/>
          <p:nvPr/>
        </p:nvSpPr>
        <p:spPr>
          <a:xfrm>
            <a:off x="6529193" y="5146733"/>
            <a:ext cx="1314371" cy="618764"/>
          </a:xfrm>
          <a:prstGeom prst="rect">
            <a:avLst/>
          </a:prstGeom>
          <a:solidFill>
            <a:schemeClr val="accent2">
              <a:alpha val="100000"/>
            </a:schemeClr>
          </a:solidFill>
        </p:spPr>
        <p:txBody>
          <a:bodyPr wrap="square">
            <a:noAutofit/>
          </a:bodyPr>
          <a:lstStyle/>
          <a:p>
            <a:pPr algn="ctr">
              <a:lnSpc>
                <a:spcPct val="130000"/>
              </a:lnSpc>
            </a:pPr>
            <a:r>
              <a:rPr lang="zh-CN" altLang="en-US" sz="1400" b="1" dirty="0">
                <a:solidFill>
                  <a:schemeClr val="tx1"/>
                </a:solidFill>
                <a:cs typeface="Montserrat" panose="00000500000000000000" pitchFamily="2" charset="0"/>
              </a:rPr>
              <a:t>真实</a:t>
            </a:r>
            <a:r>
              <a:rPr lang="zh-CN" altLang="en-US" sz="1400" b="1" dirty="0">
                <a:solidFill>
                  <a:schemeClr val="tx1"/>
                </a:solidFill>
                <a:cs typeface="Arial" panose="020B0604020202020204" pitchFamily="34" charset="0"/>
              </a:rPr>
              <a:t>偶像粉丝评论</a:t>
            </a:r>
            <a:r>
              <a:rPr lang="en-US" altLang="zh-CN" sz="1400" b="1" dirty="0">
                <a:solidFill>
                  <a:schemeClr val="tx1"/>
                </a:solidFill>
                <a:cs typeface="Montserrat" panose="00000500000000000000" pitchFamily="2" charset="0"/>
              </a:rPr>
              <a:t>分词</a:t>
            </a:r>
            <a:r>
              <a:rPr lang="en-US" altLang="zh-CN" sz="1400" b="1" dirty="0">
                <a:solidFill>
                  <a:schemeClr val="tx1"/>
                </a:solidFill>
                <a:cs typeface="Arial" panose="020B0604020202020204" pitchFamily="34" charset="0"/>
              </a:rPr>
              <a:t>结果</a:t>
            </a:r>
            <a:endParaRPr lang="en-US" altLang="zh-CN">
              <a:solidFill>
                <a:schemeClr val="tx1"/>
              </a:solidFill>
              <a:cs typeface="Montserrat" panose="00000500000000000000" pitchFamily="2" charset="0"/>
            </a:endParaRPr>
          </a:p>
        </p:txBody>
      </p:sp>
      <p:pic>
        <p:nvPicPr>
          <p:cNvPr id="7" name="图片 6" descr="post_object_image_3375022347"/>
          <p:cNvPicPr>
            <a:picLocks noChangeAspect="1"/>
          </p:cNvPicPr>
          <p:nvPr/>
        </p:nvPicPr>
        <p:blipFill>
          <a:blip r:embed="rId7"/>
          <a:stretch>
            <a:fillRect/>
          </a:stretch>
        </p:blipFill>
        <p:spPr>
          <a:xfrm>
            <a:off x="8139036" y="1333854"/>
            <a:ext cx="2544975" cy="3612061"/>
          </a:xfrm>
          <a:prstGeom prst="rect">
            <a:avLst/>
          </a:prstGeom>
        </p:spPr>
      </p:pic>
      <p:sp>
        <p:nvSpPr>
          <p:cNvPr id="8" name="矩形 7"/>
          <p:cNvSpPr/>
          <p:nvPr/>
        </p:nvSpPr>
        <p:spPr>
          <a:xfrm>
            <a:off x="8801706" y="5146733"/>
            <a:ext cx="1690853" cy="700847"/>
          </a:xfrm>
          <a:prstGeom prst="rect">
            <a:avLst/>
          </a:prstGeom>
          <a:solidFill>
            <a:schemeClr val="accent2">
              <a:alpha val="100000"/>
            </a:schemeClr>
          </a:solidFill>
        </p:spPr>
        <p:txBody>
          <a:bodyPr wrap="square">
            <a:noAutofit/>
          </a:bodyPr>
          <a:lstStyle/>
          <a:p>
            <a:pPr algn="ctr">
              <a:lnSpc>
                <a:spcPct val="130000"/>
              </a:lnSpc>
            </a:pPr>
            <a:r>
              <a:rPr lang="zh-CN" altLang="en-US" sz="1400" b="1" dirty="0">
                <a:solidFill>
                  <a:schemeClr val="tx1"/>
                </a:solidFill>
                <a:cs typeface="Montserrat" panose="00000500000000000000" pitchFamily="2" charset="0"/>
              </a:rPr>
              <a:t>真实</a:t>
            </a:r>
            <a:r>
              <a:rPr lang="zh-CN" altLang="en-US" sz="1400" b="1" dirty="0">
                <a:solidFill>
                  <a:schemeClr val="tx1"/>
                </a:solidFill>
                <a:cs typeface="Arial" panose="020B0604020202020204" pitchFamily="34" charset="0"/>
              </a:rPr>
              <a:t>偶像粉丝评论去除停用词后</a:t>
            </a:r>
            <a:r>
              <a:rPr lang="en-US" altLang="zh-CN" sz="1400" b="1" dirty="0">
                <a:solidFill>
                  <a:schemeClr val="tx1"/>
                </a:solidFill>
                <a:cs typeface="Arial" panose="020B0604020202020204" pitchFamily="34" charset="0"/>
              </a:rPr>
              <a:t>结果</a:t>
            </a:r>
            <a:endParaRPr lang="en-US" altLang="zh-CN">
              <a:solidFill>
                <a:schemeClr val="tx1"/>
              </a:solidFill>
              <a:cs typeface="Montserrat" panose="00000500000000000000" pitchFamily="2" charset="0"/>
            </a:endParaRPr>
          </a:p>
        </p:txBody>
      </p:sp>
      <p:sp>
        <p:nvSpPr>
          <p:cNvPr id="10" name="矩形 9"/>
          <p:cNvSpPr/>
          <p:nvPr/>
        </p:nvSpPr>
        <p:spPr>
          <a:xfrm>
            <a:off x="2600271" y="5146733"/>
            <a:ext cx="1458320" cy="618733"/>
          </a:xfrm>
          <a:prstGeom prst="rect">
            <a:avLst/>
          </a:prstGeom>
          <a:solidFill>
            <a:schemeClr val="accent2">
              <a:alpha val="100000"/>
            </a:schemeClr>
          </a:solidFill>
        </p:spPr>
        <p:txBody>
          <a:bodyPr wrap="square">
            <a:noAutofit/>
          </a:bodyPr>
          <a:lstStyle/>
          <a:p>
            <a:pPr algn="ctr">
              <a:lnSpc>
                <a:spcPct val="130000"/>
              </a:lnSpc>
            </a:pPr>
            <a:r>
              <a:rPr lang="en-US" altLang="zh-CN" sz="1400" b="1" dirty="0">
                <a:solidFill>
                  <a:schemeClr val="tx1"/>
                </a:solidFill>
                <a:cs typeface="Montserrat" panose="00000500000000000000" pitchFamily="2" charset="0"/>
              </a:rPr>
              <a:t>使用python进行数据</a:t>
            </a:r>
            <a:r>
              <a:rPr lang="zh-CN" altLang="en-US" sz="1400" b="1" dirty="0">
                <a:solidFill>
                  <a:schemeClr val="tx1"/>
                </a:solidFill>
                <a:cs typeface="Montserrat" panose="00000500000000000000" pitchFamily="2" charset="0"/>
              </a:rPr>
              <a:t>预处理</a:t>
            </a:r>
            <a:endParaRPr lang="en-US" altLang="zh-CN">
              <a:cs typeface="Montserrat" panose="00000500000000000000" pitchFamily="2"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矩形 13"/>
          <p:cNvSpPr/>
          <p:nvPr/>
        </p:nvSpPr>
        <p:spPr>
          <a:xfrm>
            <a:off x="717177" y="1828800"/>
            <a:ext cx="10757647" cy="4397188"/>
          </a:xfrm>
          <a:prstGeom prst="rect">
            <a:avLst/>
          </a:prstGeom>
          <a:solidFill>
            <a:schemeClr val="bg1"/>
          </a:solidFill>
          <a:ln>
            <a:solidFill>
              <a:srgbClr val="BE918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8" name="文本框 7"/>
          <p:cNvSpPr txBox="1"/>
          <p:nvPr/>
        </p:nvSpPr>
        <p:spPr>
          <a:xfrm>
            <a:off x="3173628" y="4010413"/>
            <a:ext cx="5844834" cy="779630"/>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pPr algn="l"/>
            <a:r>
              <a:rPr lang="zh-CN" altLang="en-US" sz="4400" dirty="0">
                <a:cs typeface="Montserrat" panose="00000500000000000000" pitchFamily="2" charset="0"/>
              </a:rPr>
              <a:t>词云统计与词频可视化</a:t>
            </a:r>
            <a:endParaRPr lang="zh-CN" altLang="en-US" sz="4400" dirty="0">
              <a:cs typeface="Montserrat" panose="00000500000000000000" pitchFamily="2" charset="0"/>
            </a:endParaRPr>
          </a:p>
        </p:txBody>
      </p:sp>
      <p:sp>
        <p:nvSpPr>
          <p:cNvPr id="11" name="文本框 10"/>
          <p:cNvSpPr txBox="1"/>
          <p:nvPr/>
        </p:nvSpPr>
        <p:spPr>
          <a:xfrm>
            <a:off x="4697740" y="2658472"/>
            <a:ext cx="2796611" cy="923330"/>
          </a:xfrm>
          <a:prstGeom prst="rect">
            <a:avLst/>
          </a:prstGeom>
          <a:noFill/>
        </p:spPr>
        <p:txBody>
          <a:bodyPr wrap="square">
            <a:spAutoFit/>
          </a:bodyPr>
          <a:lstStyle/>
          <a:p>
            <a:pPr algn="ctr"/>
            <a:r>
              <a:rPr lang="en-US" altLang="zh-CN" sz="5400" dirty="0">
                <a:gradFill>
                  <a:gsLst>
                    <a:gs pos="0">
                      <a:srgbClr val="BE9182"/>
                    </a:gs>
                    <a:gs pos="100000">
                      <a:srgbClr val="EFC79E"/>
                    </a:gs>
                  </a:gsLst>
                  <a:lin ang="5400000" scaled="1"/>
                </a:gradFill>
                <a:effectLst/>
                <a:ea typeface="+mj-ea"/>
                <a:cs typeface="Montserrat" panose="00000500000000000000" pitchFamily="2" charset="0"/>
              </a:rPr>
              <a:t>03.</a:t>
            </a:r>
            <a:endParaRPr lang="zh-CN" altLang="en-US" sz="5400" dirty="0">
              <a:gradFill>
                <a:gsLst>
                  <a:gs pos="0">
                    <a:srgbClr val="BE9182"/>
                  </a:gs>
                  <a:gs pos="100000">
                    <a:srgbClr val="EFC79E"/>
                  </a:gs>
                </a:gsLst>
                <a:lin ang="5400000" scaled="1"/>
              </a:gradFill>
              <a:effectLst/>
              <a:ea typeface="+mj-ea"/>
              <a:cs typeface="Montserrat" panose="00000500000000000000" pitchFamily="2" charset="0"/>
            </a:endParaRPr>
          </a:p>
        </p:txBody>
      </p:sp>
      <p:pic>
        <p:nvPicPr>
          <p:cNvPr id="13" name="图片 12"/>
          <p:cNvPicPr>
            <a:picLocks noChangeAspect="1"/>
          </p:cNvPicPr>
          <p:nvPr/>
        </p:nvPicPr>
        <p:blipFill>
          <a:blip r:embed="rId1"/>
          <a:srcRect l="14076" b="43669"/>
          <a:stretch>
            <a:fillRect/>
          </a:stretch>
        </p:blipFill>
        <p:spPr>
          <a:xfrm>
            <a:off x="0" y="5003532"/>
            <a:ext cx="2875859" cy="1854491"/>
          </a:xfrm>
          <a:custGeom>
            <a:avLst/>
            <a:gdLst>
              <a:gd name="connsiteX0" fmla="*/ 0 w 2875859"/>
              <a:gd name="connsiteY0" fmla="*/ 0 h 1854491"/>
              <a:gd name="connsiteX1" fmla="*/ 2875859 w 2875859"/>
              <a:gd name="connsiteY1" fmla="*/ 0 h 1854491"/>
              <a:gd name="connsiteX2" fmla="*/ 2875859 w 2875859"/>
              <a:gd name="connsiteY2" fmla="*/ 1854491 h 1854491"/>
              <a:gd name="connsiteX3" fmla="*/ 0 w 2875859"/>
              <a:gd name="connsiteY3" fmla="*/ 1854491 h 1854491"/>
            </a:gdLst>
            <a:ahLst/>
            <a:cxnLst>
              <a:cxn ang="0">
                <a:pos x="connsiteX0" y="connsiteY0"/>
              </a:cxn>
              <a:cxn ang="0">
                <a:pos x="connsiteX1" y="connsiteY1"/>
              </a:cxn>
              <a:cxn ang="0">
                <a:pos x="connsiteX2" y="connsiteY2"/>
              </a:cxn>
              <a:cxn ang="0">
                <a:pos x="connsiteX3" y="connsiteY3"/>
              </a:cxn>
            </a:cxnLst>
            <a:rect l="l" t="t" r="r" b="b"/>
            <a:pathLst>
              <a:path w="2875859" h="1854491">
                <a:moveTo>
                  <a:pt x="0" y="0"/>
                </a:moveTo>
                <a:lnTo>
                  <a:pt x="2875859" y="0"/>
                </a:lnTo>
                <a:lnTo>
                  <a:pt x="2875859" y="1854491"/>
                </a:lnTo>
                <a:lnTo>
                  <a:pt x="0" y="1854491"/>
                </a:lnTo>
                <a:close/>
              </a:path>
            </a:pathLst>
          </a:custGeom>
        </p:spPr>
      </p:pic>
      <p:pic>
        <p:nvPicPr>
          <p:cNvPr id="3" name="图片 2" descr="图片包含 游戏机, 刀&#10;&#10;描述已自动生成"/>
          <p:cNvPicPr>
            <a:picLocks noChangeAspect="1"/>
          </p:cNvPicPr>
          <p:nvPr/>
        </p:nvPicPr>
        <p:blipFill>
          <a:blip r:embed="rId2"/>
          <a:srcRect l="21597" t="30204" r="16226"/>
          <a:stretch>
            <a:fillRect/>
          </a:stretch>
        </p:blipFill>
        <p:spPr>
          <a:xfrm>
            <a:off x="4271602" y="4324800"/>
            <a:ext cx="8334697" cy="2993257"/>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pic>
        <p:nvPicPr>
          <p:cNvPr id="7" name="图片 6"/>
          <p:cNvPicPr>
            <a:picLocks noChangeAspect="1"/>
          </p:cNvPicPr>
          <p:nvPr/>
        </p:nvPicPr>
        <p:blipFill rotWithShape="1">
          <a:blip r:embed="rId3"/>
          <a:srcRect r="24892" b="41298"/>
          <a:stretch>
            <a:fillRect/>
          </a:stretch>
        </p:blipFill>
        <p:spPr>
          <a:xfrm>
            <a:off x="0" y="0"/>
            <a:ext cx="12595170" cy="438547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7" name="图片 86"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6723" t="43553" r="26317" b="22553"/>
          <a:stretch>
            <a:fillRect/>
          </a:stretch>
        </p:blipFill>
        <p:spPr>
          <a:xfrm rot="5400000">
            <a:off x="-2422969" y="2422969"/>
            <a:ext cx="6858000" cy="2012063"/>
          </a:xfrm>
          <a:custGeom>
            <a:avLst/>
            <a:gdLst>
              <a:gd name="connsiteX0" fmla="*/ 0 w 6858000"/>
              <a:gd name="connsiteY0" fmla="*/ 2012063 h 2012063"/>
              <a:gd name="connsiteX1" fmla="*/ 0 w 6858000"/>
              <a:gd name="connsiteY1" fmla="*/ 1724258 h 2012063"/>
              <a:gd name="connsiteX2" fmla="*/ 186155 w 6858000"/>
              <a:gd name="connsiteY2" fmla="*/ 1609620 h 2012063"/>
              <a:gd name="connsiteX3" fmla="*/ 2902027 w 6858000"/>
              <a:gd name="connsiteY3" fmla="*/ 1212919 h 2012063"/>
              <a:gd name="connsiteX4" fmla="*/ 5297489 w 6858000"/>
              <a:gd name="connsiteY4" fmla="*/ 739930 h 2012063"/>
              <a:gd name="connsiteX5" fmla="*/ 6319754 w 6858000"/>
              <a:gd name="connsiteY5" fmla="*/ 419519 h 2012063"/>
              <a:gd name="connsiteX6" fmla="*/ 6762228 w 6858000"/>
              <a:gd name="connsiteY6" fmla="*/ 7561 h 2012063"/>
              <a:gd name="connsiteX7" fmla="*/ 6858000 w 6858000"/>
              <a:gd name="connsiteY7" fmla="*/ 0 h 2012063"/>
              <a:gd name="connsiteX8" fmla="*/ 6858000 w 6858000"/>
              <a:gd name="connsiteY8" fmla="*/ 2012063 h 2012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2012063">
                <a:moveTo>
                  <a:pt x="0" y="2012063"/>
                </a:moveTo>
                <a:lnTo>
                  <a:pt x="0" y="1724258"/>
                </a:lnTo>
                <a:lnTo>
                  <a:pt x="186155" y="1609620"/>
                </a:lnTo>
                <a:lnTo>
                  <a:pt x="2902027" y="1212919"/>
                </a:lnTo>
                <a:lnTo>
                  <a:pt x="5297489" y="739930"/>
                </a:lnTo>
                <a:lnTo>
                  <a:pt x="6319754" y="419519"/>
                </a:lnTo>
                <a:lnTo>
                  <a:pt x="6762228" y="7561"/>
                </a:lnTo>
                <a:lnTo>
                  <a:pt x="6858000" y="0"/>
                </a:lnTo>
                <a:lnTo>
                  <a:pt x="6858000" y="2012063"/>
                </a:lnTo>
                <a:close/>
              </a:path>
            </a:pathLst>
          </a:custGeom>
        </p:spPr>
      </p:pic>
      <p:pic>
        <p:nvPicPr>
          <p:cNvPr id="88" name="图片 87"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5243" t="17964" r="47796"/>
          <a:stretch>
            <a:fillRect/>
          </a:stretch>
        </p:blipFill>
        <p:spPr>
          <a:xfrm rot="5400000">
            <a:off x="6328039" y="994040"/>
            <a:ext cx="6858000" cy="4869921"/>
          </a:xfrm>
          <a:custGeom>
            <a:avLst/>
            <a:gdLst>
              <a:gd name="connsiteX0" fmla="*/ 0 w 6858000"/>
              <a:gd name="connsiteY0" fmla="*/ 4869921 h 4869921"/>
              <a:gd name="connsiteX1" fmla="*/ 0 w 6858000"/>
              <a:gd name="connsiteY1" fmla="*/ 0 h 4869921"/>
              <a:gd name="connsiteX2" fmla="*/ 6858000 w 6858000"/>
              <a:gd name="connsiteY2" fmla="*/ 0 h 4869921"/>
              <a:gd name="connsiteX3" fmla="*/ 6858000 w 6858000"/>
              <a:gd name="connsiteY3" fmla="*/ 2659145 h 4869921"/>
              <a:gd name="connsiteX4" fmla="*/ 4649771 w 6858000"/>
              <a:gd name="connsiteY4" fmla="*/ 2981179 h 4869921"/>
              <a:gd name="connsiteX5" fmla="*/ 4481937 w 6858000"/>
              <a:gd name="connsiteY5" fmla="*/ 3026952 h 4869921"/>
              <a:gd name="connsiteX6" fmla="*/ 3047711 w 6858000"/>
              <a:gd name="connsiteY6" fmla="*/ 3683033 h 4869921"/>
              <a:gd name="connsiteX7" fmla="*/ 2773073 w 6858000"/>
              <a:gd name="connsiteY7" fmla="*/ 4690042 h 4869921"/>
              <a:gd name="connsiteX8" fmla="*/ 2874255 w 6858000"/>
              <a:gd name="connsiteY8" fmla="*/ 4869921 h 4869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4869921">
                <a:moveTo>
                  <a:pt x="0" y="4869921"/>
                </a:moveTo>
                <a:lnTo>
                  <a:pt x="0" y="0"/>
                </a:lnTo>
                <a:lnTo>
                  <a:pt x="6858000" y="0"/>
                </a:lnTo>
                <a:lnTo>
                  <a:pt x="6858000" y="2659145"/>
                </a:lnTo>
                <a:lnTo>
                  <a:pt x="4649771" y="2981179"/>
                </a:lnTo>
                <a:lnTo>
                  <a:pt x="4481937" y="3026952"/>
                </a:lnTo>
                <a:lnTo>
                  <a:pt x="3047711" y="3683033"/>
                </a:lnTo>
                <a:lnTo>
                  <a:pt x="2773073" y="4690042"/>
                </a:lnTo>
                <a:lnTo>
                  <a:pt x="2874255" y="4869921"/>
                </a:lnTo>
                <a:close/>
              </a:path>
            </a:pathLst>
          </a:custGeom>
        </p:spPr>
      </p:pic>
      <p:sp>
        <p:nvSpPr>
          <p:cNvPr id="2" name="-文本框 6"/>
          <p:cNvSpPr txBox="1"/>
          <p:nvPr>
            <p:custDataLst>
              <p:tags r:id="rId2"/>
            </p:custDataLst>
          </p:nvPr>
        </p:nvSpPr>
        <p:spPr>
          <a:xfrm>
            <a:off x="435259" y="311154"/>
            <a:ext cx="7827010" cy="583565"/>
          </a:xfrm>
          <a:prstGeom prst="rect">
            <a:avLst/>
          </a:prstGeom>
          <a:noFill/>
        </p:spPr>
        <p:txBody>
          <a:bodyPr vert="horz" wrap="none" rtlCol="0">
            <a:sp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pPr algn="l"/>
            <a:r>
              <a:rPr lang="zh-CN" altLang="en-US" sz="3200">
                <a:cs typeface="Montserrat" panose="00000500000000000000" pitchFamily="2" charset="0"/>
              </a:rPr>
              <a:t>粉丝</a:t>
            </a:r>
            <a:r>
              <a:rPr lang="zh-CN" altLang="en-US" sz="3200">
                <a:cs typeface="Arial" panose="020B0604020202020204" pitchFamily="34" charset="0"/>
              </a:rPr>
              <a:t>总体</a:t>
            </a:r>
            <a:r>
              <a:rPr lang="zh-CN" altLang="en-US" sz="3200">
                <a:cs typeface="Montserrat" panose="00000500000000000000" pitchFamily="2" charset="0"/>
              </a:rPr>
              <a:t>词云可视化</a:t>
            </a:r>
            <a:r>
              <a:rPr lang="en-US" altLang="zh-CN" sz="3200">
                <a:cs typeface="Montserrat" panose="00000500000000000000" pitchFamily="2" charset="0"/>
              </a:rPr>
              <a:t> —— </a:t>
            </a:r>
            <a:r>
              <a:rPr lang="zh-CN" altLang="en-US" sz="3200">
                <a:cs typeface="Montserrat" panose="00000500000000000000" pitchFamily="2" charset="0"/>
              </a:rPr>
              <a:t>虚拟</a:t>
            </a:r>
            <a:r>
              <a:rPr lang="en-US" altLang="zh-CN" sz="3200">
                <a:cs typeface="Montserrat" panose="00000500000000000000" pitchFamily="2" charset="0"/>
              </a:rPr>
              <a:t> vs </a:t>
            </a:r>
            <a:r>
              <a:rPr lang="zh-CN" altLang="en-US" sz="3200">
                <a:cs typeface="Montserrat" panose="00000500000000000000" pitchFamily="2" charset="0"/>
              </a:rPr>
              <a:t>真实偶像</a:t>
            </a:r>
            <a:endParaRPr lang="en-US" altLang="zh-CN" sz="3200">
              <a:cs typeface="Montserrat" panose="00000500000000000000" pitchFamily="2" charset="0"/>
            </a:endParaRPr>
          </a:p>
        </p:txBody>
      </p:sp>
      <p:sp>
        <p:nvSpPr>
          <p:cNvPr id="84" name="矩形 83"/>
          <p:cNvSpPr/>
          <p:nvPr/>
        </p:nvSpPr>
        <p:spPr>
          <a:xfrm>
            <a:off x="2373171" y="5117571"/>
            <a:ext cx="1917136" cy="330835"/>
          </a:xfrm>
          <a:prstGeom prst="rect">
            <a:avLst/>
          </a:prstGeom>
        </p:spPr>
        <p:txBody>
          <a:bodyPr wrap="square">
            <a:noAutofit/>
          </a:bodyPr>
          <a:lstStyle/>
          <a:p>
            <a:pPr indent="0" algn="just">
              <a:lnSpc>
                <a:spcPct val="130000"/>
              </a:lnSpc>
              <a:spcBef>
                <a:spcPts val="1200"/>
              </a:spcBef>
              <a:buNone/>
            </a:pPr>
            <a:r>
              <a:rPr lang="zh-CN" altLang="en-US" sz="1200" dirty="0">
                <a:solidFill>
                  <a:schemeClr val="bg1">
                    <a:lumMod val="65000"/>
                  </a:schemeClr>
                </a:solidFill>
                <a:cs typeface="Montserrat" panose="00000500000000000000" pitchFamily="2" charset="0"/>
              </a:rPr>
              <a:t>赵丽颖粉丝高频词词云图</a:t>
            </a:r>
            <a:endParaRPr lang="zh-CN" altLang="en-US" sz="1200" dirty="0">
              <a:solidFill>
                <a:schemeClr val="bg1">
                  <a:lumMod val="65000"/>
                </a:schemeClr>
              </a:solidFill>
              <a:cs typeface="Montserrat" panose="00000500000000000000" pitchFamily="2" charset="0"/>
            </a:endParaRPr>
          </a:p>
        </p:txBody>
      </p:sp>
      <p:pic>
        <p:nvPicPr>
          <p:cNvPr id="86" name="图片 85"/>
          <p:cNvPicPr>
            <a:picLocks noChangeAspect="1"/>
          </p:cNvPicPr>
          <p:nvPr/>
        </p:nvPicPr>
        <p:blipFill>
          <a:blip r:embed="rId3"/>
          <a:srcRect r="13450" b="54772"/>
          <a:stretch>
            <a:fillRect/>
          </a:stretch>
        </p:blipFill>
        <p:spPr>
          <a:xfrm>
            <a:off x="8832955" y="5117571"/>
            <a:ext cx="3359045" cy="1740389"/>
          </a:xfrm>
          <a:custGeom>
            <a:avLst/>
            <a:gdLst>
              <a:gd name="connsiteX0" fmla="*/ 0 w 3719973"/>
              <a:gd name="connsiteY0" fmla="*/ 0 h 1927393"/>
              <a:gd name="connsiteX1" fmla="*/ 3719973 w 3719973"/>
              <a:gd name="connsiteY1" fmla="*/ 0 h 1927393"/>
              <a:gd name="connsiteX2" fmla="*/ 3719973 w 3719973"/>
              <a:gd name="connsiteY2" fmla="*/ 1927393 h 1927393"/>
              <a:gd name="connsiteX3" fmla="*/ 0 w 3719973"/>
              <a:gd name="connsiteY3" fmla="*/ 1927393 h 1927393"/>
            </a:gdLst>
            <a:ahLst/>
            <a:cxnLst>
              <a:cxn ang="0">
                <a:pos x="connsiteX0" y="connsiteY0"/>
              </a:cxn>
              <a:cxn ang="0">
                <a:pos x="connsiteX1" y="connsiteY1"/>
              </a:cxn>
              <a:cxn ang="0">
                <a:pos x="connsiteX2" y="connsiteY2"/>
              </a:cxn>
              <a:cxn ang="0">
                <a:pos x="connsiteX3" y="connsiteY3"/>
              </a:cxn>
            </a:cxnLst>
            <a:rect l="l" t="t" r="r" b="b"/>
            <a:pathLst>
              <a:path w="3719973" h="1927393">
                <a:moveTo>
                  <a:pt x="0" y="0"/>
                </a:moveTo>
                <a:lnTo>
                  <a:pt x="3719973" y="0"/>
                </a:lnTo>
                <a:lnTo>
                  <a:pt x="3719973" y="1927393"/>
                </a:lnTo>
                <a:lnTo>
                  <a:pt x="0" y="1927393"/>
                </a:lnTo>
                <a:close/>
              </a:path>
            </a:pathLst>
          </a:custGeom>
        </p:spPr>
      </p:pic>
      <p:pic>
        <p:nvPicPr>
          <p:cNvPr id="4" name="图片 3" descr="post_object_image_794426947"/>
          <p:cNvPicPr>
            <a:picLocks noChangeAspect="1"/>
          </p:cNvPicPr>
          <p:nvPr/>
        </p:nvPicPr>
        <p:blipFill>
          <a:blip r:embed="rId4"/>
          <a:stretch>
            <a:fillRect/>
          </a:stretch>
        </p:blipFill>
        <p:spPr>
          <a:xfrm>
            <a:off x="1614048" y="1349802"/>
            <a:ext cx="3435354" cy="3646206"/>
          </a:xfrm>
          <a:prstGeom prst="rect">
            <a:avLst/>
          </a:prstGeom>
        </p:spPr>
      </p:pic>
      <p:sp>
        <p:nvSpPr>
          <p:cNvPr id="6" name="文本框 5"/>
          <p:cNvSpPr txBox="1"/>
          <p:nvPr/>
        </p:nvSpPr>
        <p:spPr>
          <a:xfrm>
            <a:off x="6877032" y="5117571"/>
            <a:ext cx="1893817" cy="369570"/>
          </a:xfrm>
          <a:prstGeom prst="rect">
            <a:avLst/>
          </a:prstGeom>
          <a:noFill/>
        </p:spPr>
        <p:txBody>
          <a:bodyPr wrap="square" rtlCol="0" anchor="t">
            <a:noAutofit/>
          </a:bodyPr>
          <a:p>
            <a:pPr marL="0" indent="0" algn="just" defTabSz="0" rtl="0" eaLnBrk="1" latinLnBrk="0" hangingPunct="1">
              <a:lnSpc>
                <a:spcPct val="130000"/>
              </a:lnSpc>
              <a:spcBef>
                <a:spcPts val="1200"/>
              </a:spcBef>
              <a:spcAft>
                <a:spcPct val="0"/>
              </a:spcAft>
              <a:buNone/>
            </a:pPr>
            <a:r>
              <a:rPr lang="zh-CN" altLang="en-US" sz="1200" dirty="0">
                <a:solidFill>
                  <a:schemeClr val="bg1">
                    <a:lumMod val="65000"/>
                  </a:schemeClr>
                </a:solidFill>
                <a:cs typeface="Montserrat" panose="00000500000000000000" pitchFamily="2" charset="0"/>
              </a:rPr>
              <a:t>洛天依粉丝高频词词云图</a:t>
            </a:r>
            <a:endParaRPr lang="zh-CN" altLang="en-US" sz="1200" dirty="0">
              <a:solidFill>
                <a:schemeClr val="bg1">
                  <a:lumMod val="65000"/>
                </a:schemeClr>
              </a:solidFill>
              <a:cs typeface="Montserrat" panose="00000500000000000000" pitchFamily="2" charset="0"/>
            </a:endParaRPr>
          </a:p>
        </p:txBody>
      </p:sp>
      <p:sp>
        <p:nvSpPr>
          <p:cNvPr id="28" name="矩形 27"/>
          <p:cNvSpPr/>
          <p:nvPr/>
        </p:nvSpPr>
        <p:spPr>
          <a:xfrm>
            <a:off x="1412981" y="5671570"/>
            <a:ext cx="4010554" cy="632325"/>
          </a:xfrm>
          <a:prstGeom prst="rect">
            <a:avLst/>
          </a:prstGeom>
          <a:solidFill>
            <a:schemeClr val="bg1">
              <a:alpha val="100000"/>
            </a:schemeClr>
          </a:solidFill>
          <a:ln>
            <a:solidFill>
              <a:schemeClr val="accent2">
                <a:alpha val="100000"/>
              </a:schemeClr>
            </a:solidFill>
          </a:ln>
        </p:spPr>
        <p:txBody>
          <a:bodyPr wrap="square">
            <a:noAutofit/>
          </a:bodyPr>
          <a:lstStyle/>
          <a:p>
            <a:pPr algn="just">
              <a:lnSpc>
                <a:spcPct val="130000"/>
              </a:lnSpc>
            </a:pPr>
            <a:r>
              <a:rPr lang="zh-CN" altLang="en-US" sz="1200">
                <a:cs typeface="Montserrat" panose="00000500000000000000" pitchFamily="2" charset="0"/>
              </a:rPr>
              <a:t>核心情感词：喜欢、角色、真的、好看</a:t>
            </a:r>
            <a:endParaRPr lang="zh-CN" altLang="en-US" sz="1200">
              <a:cs typeface="Montserrat" panose="00000500000000000000" pitchFamily="2" charset="0"/>
            </a:endParaRPr>
          </a:p>
          <a:p>
            <a:pPr algn="just">
              <a:lnSpc>
                <a:spcPct val="130000"/>
              </a:lnSpc>
            </a:pPr>
            <a:r>
              <a:rPr lang="zh-CN" altLang="en-US" sz="1200">
                <a:cs typeface="Montserrat" panose="00000500000000000000" pitchFamily="2" charset="0"/>
              </a:rPr>
              <a:t>粉丝情感围绕</a:t>
            </a:r>
            <a:r>
              <a:rPr lang="en-US" altLang="zh-CN" sz="1200">
                <a:cs typeface="Montserrat" panose="00000500000000000000" pitchFamily="2" charset="0"/>
              </a:rPr>
              <a:t> “</a:t>
            </a:r>
            <a:r>
              <a:rPr lang="zh-CN" altLang="en-US" sz="1200">
                <a:cs typeface="Montserrat" panose="00000500000000000000" pitchFamily="2" charset="0"/>
              </a:rPr>
              <a:t>作品</a:t>
            </a:r>
            <a:r>
              <a:rPr lang="en-US" altLang="zh-CN" sz="1200">
                <a:cs typeface="Montserrat" panose="00000500000000000000" pitchFamily="2" charset="0"/>
              </a:rPr>
              <a:t> / </a:t>
            </a:r>
            <a:r>
              <a:rPr lang="zh-CN" altLang="en-US" sz="1200">
                <a:cs typeface="Montserrat" panose="00000500000000000000" pitchFamily="2" charset="0"/>
              </a:rPr>
              <a:t>角色</a:t>
            </a:r>
            <a:r>
              <a:rPr lang="en-US" altLang="zh-CN" sz="1200">
                <a:cs typeface="Montserrat" panose="00000500000000000000" pitchFamily="2" charset="0"/>
              </a:rPr>
              <a:t>” </a:t>
            </a:r>
            <a:r>
              <a:rPr lang="zh-CN" altLang="en-US" sz="1200">
                <a:cs typeface="Montserrat" panose="00000500000000000000" pitchFamily="2" charset="0"/>
              </a:rPr>
              <a:t>展开，关联真人演艺特质</a:t>
            </a:r>
            <a:endParaRPr lang="zh-CN" altLang="en-US" sz="1200">
              <a:cs typeface="Montserrat" panose="00000500000000000000" pitchFamily="2" charset="0"/>
            </a:endParaRPr>
          </a:p>
        </p:txBody>
      </p:sp>
      <p:sp>
        <p:nvSpPr>
          <p:cNvPr id="3" name="矩形 2"/>
          <p:cNvSpPr/>
          <p:nvPr/>
        </p:nvSpPr>
        <p:spPr>
          <a:xfrm>
            <a:off x="5794865" y="5671542"/>
            <a:ext cx="4058179" cy="632325"/>
          </a:xfrm>
          <a:prstGeom prst="rect">
            <a:avLst/>
          </a:prstGeom>
          <a:solidFill>
            <a:schemeClr val="bg1">
              <a:alpha val="100000"/>
            </a:schemeClr>
          </a:solidFill>
          <a:ln>
            <a:solidFill>
              <a:schemeClr val="accent2">
                <a:alpha val="100000"/>
              </a:schemeClr>
            </a:solidFill>
          </a:ln>
        </p:spPr>
        <p:txBody>
          <a:bodyPr wrap="square">
            <a:noAutofit/>
          </a:bodyPr>
          <a:lstStyle/>
          <a:p>
            <a:pPr algn="just">
              <a:lnSpc>
                <a:spcPct val="130000"/>
              </a:lnSpc>
            </a:pPr>
            <a:r>
              <a:rPr lang="zh-CN" altLang="en-US" sz="1200">
                <a:cs typeface="Montserrat" panose="00000500000000000000" pitchFamily="2" charset="0"/>
              </a:rPr>
              <a:t>核心情感词：喜欢、宝宝、好听、联动</a:t>
            </a:r>
            <a:endParaRPr lang="zh-CN" altLang="en-US" sz="1200">
              <a:cs typeface="Montserrat" panose="00000500000000000000" pitchFamily="2" charset="0"/>
            </a:endParaRPr>
          </a:p>
          <a:p>
            <a:pPr algn="just">
              <a:lnSpc>
                <a:spcPct val="130000"/>
              </a:lnSpc>
            </a:pPr>
            <a:r>
              <a:rPr lang="zh-CN" altLang="en-US" sz="1200">
                <a:cs typeface="Montserrat" panose="00000500000000000000" pitchFamily="2" charset="0"/>
              </a:rPr>
              <a:t>粉丝情感聚焦</a:t>
            </a:r>
            <a:r>
              <a:rPr lang="en-US" altLang="zh-CN" sz="1200">
                <a:cs typeface="Montserrat" panose="00000500000000000000" pitchFamily="2" charset="0"/>
              </a:rPr>
              <a:t> “</a:t>
            </a:r>
            <a:r>
              <a:rPr lang="zh-CN" altLang="en-US" sz="1200">
                <a:cs typeface="Montserrat" panose="00000500000000000000" pitchFamily="2" charset="0"/>
              </a:rPr>
              <a:t>内容互动</a:t>
            </a:r>
            <a:r>
              <a:rPr lang="en-US" altLang="zh-CN" sz="1200">
                <a:cs typeface="Montserrat" panose="00000500000000000000" pitchFamily="2" charset="0"/>
              </a:rPr>
              <a:t>”</a:t>
            </a:r>
            <a:r>
              <a:rPr lang="zh-CN" altLang="en-US" sz="1200">
                <a:cs typeface="Montserrat" panose="00000500000000000000" pitchFamily="2" charset="0"/>
              </a:rPr>
              <a:t>，带有强陪伴感的昵称化表达</a:t>
            </a:r>
            <a:endParaRPr lang="zh-CN" altLang="en-US" sz="1200">
              <a:cs typeface="Montserrat" panose="00000500000000000000" pitchFamily="2" charset="0"/>
            </a:endParaRPr>
          </a:p>
        </p:txBody>
      </p:sp>
      <p:pic>
        <p:nvPicPr>
          <p:cNvPr id="5" name="图片 4"/>
          <p:cNvPicPr>
            <a:picLocks noChangeAspect="1"/>
          </p:cNvPicPr>
          <p:nvPr/>
        </p:nvPicPr>
        <p:blipFill>
          <a:blip r:embed="rId5"/>
          <a:stretch>
            <a:fillRect/>
          </a:stretch>
        </p:blipFill>
        <p:spPr>
          <a:xfrm>
            <a:off x="6044039" y="1349798"/>
            <a:ext cx="3559898" cy="3646120"/>
          </a:xfrm>
          <a:prstGeom prst="rect">
            <a:avLst/>
          </a:prstGeom>
        </p:spPr>
      </p:pic>
      <p:sp>
        <p:nvSpPr>
          <p:cNvPr id="8" name="椭圆 7"/>
          <p:cNvSpPr/>
          <p:nvPr userDrawn="1"/>
        </p:nvSpPr>
        <p:spPr>
          <a:xfrm>
            <a:off x="5581650" y="5613400"/>
            <a:ext cx="329565" cy="398780"/>
          </a:xfrm>
          <a:prstGeom prst="ellipse">
            <a:avLst/>
          </a:prstGeom>
          <a:noFill/>
          <a:ln w="12700" cap="flat" cmpd="sng" algn="ctr">
            <a:solidFill>
              <a:srgbClr val="FF0000">
                <a:alpha val="100000"/>
              </a:srgb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p>
            <a:pPr algn="ctr"/>
            <a:endParaRPr lang="zh-CN" altLang="en-US">
              <a:solidFill>
                <a:srgbClr val="000000"/>
              </a:solidFill>
            </a:endParaRPr>
          </a:p>
        </p:txBody>
      </p:sp>
      <p:cxnSp>
        <p:nvCxnSpPr>
          <p:cNvPr id="9" name="直接箭头连接符 8"/>
          <p:cNvCxnSpPr>
            <a:stCxn id="8" idx="0"/>
          </p:cNvCxnSpPr>
          <p:nvPr userDrawn="1"/>
        </p:nvCxnSpPr>
        <p:spPr>
          <a:xfrm flipV="1">
            <a:off x="5746433" y="4470458"/>
            <a:ext cx="113001" cy="1142942"/>
          </a:xfrm>
          <a:prstGeom prst="straightConnector1">
            <a:avLst/>
          </a:prstGeom>
          <a:ln w="19050" cap="flat" cmpd="sng" algn="ctr">
            <a:solidFill>
              <a:schemeClr val="phClr"/>
            </a:solidFill>
            <a:prstDash val="solid"/>
            <a:miter lim="800000"/>
            <a:tailEnd type="triangle"/>
          </a:ln>
        </p:spPr>
        <p:style>
          <a:lnRef idx="2">
            <a:schemeClr val="accent1"/>
          </a:lnRef>
          <a:fillRef idx="0">
            <a:srgbClr val="FFFFFF"/>
          </a:fillRef>
          <a:effectRef idx="0">
            <a:srgbClr val="FFFFFF"/>
          </a:effectRef>
          <a:fontRef idx="minor">
            <a:schemeClr val="tx1"/>
          </a:fontRef>
        </p:style>
      </p:cxnSp>
      <p:sp>
        <p:nvSpPr>
          <p:cNvPr id="10" name="文本框 9"/>
          <p:cNvSpPr txBox="1"/>
          <p:nvPr userDrawn="1"/>
        </p:nvSpPr>
        <p:spPr>
          <a:xfrm>
            <a:off x="5423535" y="3981277"/>
            <a:ext cx="1554480" cy="368300"/>
          </a:xfrm>
          <a:prstGeom prst="rect">
            <a:avLst/>
          </a:prstGeom>
        </p:spPr>
        <p:txBody>
          <a:bodyPr wrap="none" rtlCol="0">
            <a:spAutoFit/>
          </a:bodyPr>
          <a:p>
            <a:pPr algn="l"/>
            <a:r>
              <a:rPr lang="zh-CN" altLang="en-US"/>
              <a:t>洛天依的公司</a:t>
            </a:r>
            <a:endParaRPr lang="zh-CN" altLang="en-US"/>
          </a:p>
        </p:txBody>
      </p:sp>
      <p:pic>
        <p:nvPicPr>
          <p:cNvPr id="11" name="图片 10" descr="post_object_image_2961306852"/>
          <p:cNvPicPr>
            <a:picLocks noChangeAspect="1"/>
          </p:cNvPicPr>
          <p:nvPr/>
        </p:nvPicPr>
        <p:blipFill>
          <a:blip r:embed="rId6"/>
          <a:stretch>
            <a:fillRect/>
          </a:stretch>
        </p:blipFill>
        <p:spPr>
          <a:xfrm>
            <a:off x="2383415" y="3438092"/>
            <a:ext cx="6838950" cy="276225"/>
          </a:xfrm>
          <a:prstGeom prst="rect">
            <a:avLst/>
          </a:prstGeom>
        </p:spPr>
      </p:pic>
      <p:pic>
        <p:nvPicPr>
          <p:cNvPr id="12" name="图片 11" descr="post_object_image_2521325741"/>
          <p:cNvPicPr>
            <a:picLocks noChangeAspect="1"/>
          </p:cNvPicPr>
          <p:nvPr/>
        </p:nvPicPr>
        <p:blipFill>
          <a:blip r:embed="rId7"/>
          <a:stretch>
            <a:fillRect/>
          </a:stretch>
        </p:blipFill>
        <p:spPr>
          <a:xfrm>
            <a:off x="2742334" y="3762202"/>
            <a:ext cx="6343650" cy="219075"/>
          </a:xfrm>
          <a:prstGeom prst="rect">
            <a:avLst/>
          </a:prstGeom>
        </p:spPr>
      </p:pic>
      <p:sp>
        <p:nvSpPr>
          <p:cNvPr id="13" name="文本框 12"/>
          <p:cNvSpPr txBox="1"/>
          <p:nvPr userDrawn="1"/>
        </p:nvSpPr>
        <p:spPr>
          <a:xfrm>
            <a:off x="3588948" y="2515391"/>
            <a:ext cx="4314998" cy="369570"/>
          </a:xfrm>
          <a:prstGeom prst="rect">
            <a:avLst/>
          </a:prstGeom>
          <a:noFill/>
        </p:spPr>
        <p:txBody>
          <a:bodyPr wrap="square" rtlCol="0">
            <a:noAutofit/>
          </a:bodyPr>
          <a:p>
            <a:pPr algn="l"/>
            <a:r>
              <a:rPr lang="zh-CN" altLang="en-US">
                <a:highlight>
                  <a:srgbClr val="FFFF00"/>
                </a:highlight>
              </a:rPr>
              <a:t>虚拟偶像粉丝的评论比起真实偶像粉丝更喜欢发表运营建议、内容优化反馈</a:t>
            </a:r>
            <a:endParaRPr lang="zh-CN" altLang="en-US">
              <a:highlight>
                <a:srgbClr val="FFFF00"/>
              </a:highlight>
            </a:endParaRPr>
          </a:p>
        </p:txBody>
      </p:sp>
      <p:pic>
        <p:nvPicPr>
          <p:cNvPr id="14" name="图片 13" descr="post_object_image_3065725349"/>
          <p:cNvPicPr>
            <a:picLocks noChangeAspect="1"/>
          </p:cNvPicPr>
          <p:nvPr/>
        </p:nvPicPr>
        <p:blipFill>
          <a:blip r:embed="rId8"/>
          <a:srcRect t="-2146" r="16860" b="28677"/>
          <a:stretch>
            <a:fillRect/>
          </a:stretch>
        </p:blipFill>
        <p:spPr>
          <a:xfrm>
            <a:off x="1105353" y="3172859"/>
            <a:ext cx="9841857" cy="3030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5"/>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ppt_x"/>
                                          </p:val>
                                        </p:tav>
                                        <p:tav tm="100000">
                                          <p:val>
                                            <p:strVal val="#ppt_x"/>
                                          </p:val>
                                        </p:tav>
                                      </p:tavLst>
                                    </p:anim>
                                    <p:anim calcmode="lin" valueType="num">
                                      <p:cBhvr additive="base">
                                        <p:cTn id="3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fill="hold"/>
                                        <p:tgtEl>
                                          <p:spTgt spid="12"/>
                                        </p:tgtEl>
                                        <p:attrNameLst>
                                          <p:attrName>ppt_x</p:attrName>
                                        </p:attrNameLst>
                                      </p:cBhvr>
                                      <p:tavLst>
                                        <p:tav tm="0">
                                          <p:val>
                                            <p:strVal val="#ppt_x"/>
                                          </p:val>
                                        </p:tav>
                                        <p:tav tm="100000">
                                          <p:val>
                                            <p:strVal val="#ppt_x"/>
                                          </p:val>
                                        </p:tav>
                                      </p:tavLst>
                                    </p:anim>
                                    <p:anim calcmode="lin" valueType="num">
                                      <p:cBhvr additive="base">
                                        <p:cTn id="3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additive="base">
                                        <p:cTn id="41" dur="500" fill="hold"/>
                                        <p:tgtEl>
                                          <p:spTgt spid="14"/>
                                        </p:tgtEl>
                                        <p:attrNameLst>
                                          <p:attrName>ppt_x</p:attrName>
                                        </p:attrNameLst>
                                      </p:cBhvr>
                                      <p:tavLst>
                                        <p:tav tm="0">
                                          <p:val>
                                            <p:strVal val="#ppt_x"/>
                                          </p:val>
                                        </p:tav>
                                        <p:tav tm="100000">
                                          <p:val>
                                            <p:strVal val="#ppt_x"/>
                                          </p:val>
                                        </p:tav>
                                      </p:tavLst>
                                    </p:anim>
                                    <p:anim calcmode="lin" valueType="num">
                                      <p:cBhvr additive="base">
                                        <p:cTn id="4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 calcmode="lin" valueType="num">
                                      <p:cBhvr additive="base">
                                        <p:cTn id="47" dur="500" fill="hold"/>
                                        <p:tgtEl>
                                          <p:spTgt spid="13"/>
                                        </p:tgtEl>
                                        <p:attrNameLst>
                                          <p:attrName>ppt_x</p:attrName>
                                        </p:attrNameLst>
                                      </p:cBhvr>
                                      <p:tavLst>
                                        <p:tav tm="0">
                                          <p:val>
                                            <p:strVal val="#ppt_x"/>
                                          </p:val>
                                        </p:tav>
                                        <p:tav tm="100000">
                                          <p:val>
                                            <p:strVal val="#ppt_x"/>
                                          </p:val>
                                        </p:tav>
                                      </p:tavLst>
                                    </p:anim>
                                    <p:anim calcmode="lin" valueType="num">
                                      <p:cBhvr additive="base">
                                        <p:cTn id="4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0" name="组合 109"/>
          <p:cNvGrpSpPr/>
          <p:nvPr userDrawn="1"/>
        </p:nvGrpSpPr>
        <p:grpSpPr>
          <a:xfrm>
            <a:off x="0" y="0"/>
            <a:ext cx="12812395" cy="7489825"/>
            <a:chOff x="0" y="0"/>
            <a:chExt cx="20177" cy="11795"/>
          </a:xfrm>
        </p:grpSpPr>
        <p:pic>
          <p:nvPicPr>
            <p:cNvPr id="6" name="图片 5"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9220" t="8554" r="25073"/>
            <a:stretch>
              <a:fillRect/>
            </a:stretch>
          </p:blipFill>
          <p:spPr>
            <a:xfrm>
              <a:off x="0" y="0"/>
              <a:ext cx="19200" cy="8549"/>
            </a:xfrm>
            <a:custGeom>
              <a:avLst/>
              <a:gdLst>
                <a:gd name="connsiteX0" fmla="*/ 0 w 12192000"/>
                <a:gd name="connsiteY0" fmla="*/ 0 h 5428532"/>
                <a:gd name="connsiteX1" fmla="*/ 12192000 w 12192000"/>
                <a:gd name="connsiteY1" fmla="*/ 0 h 5428532"/>
                <a:gd name="connsiteX2" fmla="*/ 12192000 w 12192000"/>
                <a:gd name="connsiteY2" fmla="*/ 1048494 h 5428532"/>
                <a:gd name="connsiteX3" fmla="*/ 10787202 w 12192000"/>
                <a:gd name="connsiteY3" fmla="*/ 2136079 h 5428532"/>
                <a:gd name="connsiteX4" fmla="*/ 10161635 w 12192000"/>
                <a:gd name="connsiteY4" fmla="*/ 2898965 h 5428532"/>
                <a:gd name="connsiteX5" fmla="*/ 5767415 w 12192000"/>
                <a:gd name="connsiteY5" fmla="*/ 3539790 h 5428532"/>
                <a:gd name="connsiteX6" fmla="*/ 5599581 w 12192000"/>
                <a:gd name="connsiteY6" fmla="*/ 3585563 h 5428532"/>
                <a:gd name="connsiteX7" fmla="*/ 4165355 w 12192000"/>
                <a:gd name="connsiteY7" fmla="*/ 4241644 h 5428532"/>
                <a:gd name="connsiteX8" fmla="*/ 3890717 w 12192000"/>
                <a:gd name="connsiteY8" fmla="*/ 5248653 h 5428532"/>
                <a:gd name="connsiteX9" fmla="*/ 3991899 w 12192000"/>
                <a:gd name="connsiteY9" fmla="*/ 5428532 h 5428532"/>
                <a:gd name="connsiteX10" fmla="*/ 0 w 12192000"/>
                <a:gd name="connsiteY10" fmla="*/ 5428532 h 5428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5428532">
                  <a:moveTo>
                    <a:pt x="0" y="0"/>
                  </a:moveTo>
                  <a:lnTo>
                    <a:pt x="12192000" y="0"/>
                  </a:lnTo>
                  <a:lnTo>
                    <a:pt x="12192000" y="1048494"/>
                  </a:lnTo>
                  <a:lnTo>
                    <a:pt x="10787202" y="2136079"/>
                  </a:lnTo>
                  <a:lnTo>
                    <a:pt x="10161635" y="2898965"/>
                  </a:lnTo>
                  <a:lnTo>
                    <a:pt x="5767415" y="3539790"/>
                  </a:lnTo>
                  <a:lnTo>
                    <a:pt x="5599581" y="3585563"/>
                  </a:lnTo>
                  <a:lnTo>
                    <a:pt x="4165355" y="4241644"/>
                  </a:lnTo>
                  <a:lnTo>
                    <a:pt x="3890717" y="5248653"/>
                  </a:lnTo>
                  <a:lnTo>
                    <a:pt x="3991899" y="5428532"/>
                  </a:lnTo>
                  <a:lnTo>
                    <a:pt x="0" y="5428532"/>
                  </a:lnTo>
                  <a:close/>
                </a:path>
              </a:pathLst>
            </a:custGeom>
          </p:spPr>
        </p:pic>
        <p:pic>
          <p:nvPicPr>
            <p:cNvPr id="88" name="图片 87" descr="图片包含 游戏机, 刀&#10;&#10;描述已自动生成"/>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21597" t="30204" r="16226"/>
            <a:stretch>
              <a:fillRect/>
            </a:stretch>
          </p:blipFill>
          <p:spPr>
            <a:xfrm>
              <a:off x="2009" y="5271"/>
              <a:ext cx="18169" cy="6525"/>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grpSp>
      <p:sp>
        <p:nvSpPr>
          <p:cNvPr id="93" name="文本框 92"/>
          <p:cNvSpPr txBox="1"/>
          <p:nvPr/>
        </p:nvSpPr>
        <p:spPr>
          <a:xfrm>
            <a:off x="2031738" y="5723279"/>
            <a:ext cx="2240725" cy="586288"/>
          </a:xfrm>
          <a:prstGeom prst="rect">
            <a:avLst/>
          </a:prstGeom>
          <a:noFill/>
        </p:spPr>
        <p:txBody>
          <a:bodyPr wrap="square" rtlCol="0">
            <a:noAutofit/>
          </a:bodyPr>
          <a:lstStyle/>
          <a:p>
            <a:pPr algn="ctr">
              <a:lnSpc>
                <a:spcPct val="130000"/>
              </a:lnSpc>
            </a:pPr>
            <a:r>
              <a:rPr lang="zh-CN" altLang="en-US" sz="1200" dirty="0">
                <a:solidFill>
                  <a:schemeClr val="bg1">
                    <a:lumMod val="50000"/>
                  </a:schemeClr>
                </a:solidFill>
                <a:cs typeface="Arial" panose="020B0604020202020204" pitchFamily="34" charset="0"/>
              </a:rPr>
              <a:t>洛天依粉丝积极情感</a:t>
            </a:r>
            <a:endParaRPr lang="zh-CN" altLang="en-US" sz="1200" dirty="0">
              <a:solidFill>
                <a:schemeClr val="bg1">
                  <a:lumMod val="50000"/>
                </a:schemeClr>
              </a:solidFill>
              <a:cs typeface="Montserrat" panose="00000500000000000000" pitchFamily="2" charset="0"/>
            </a:endParaRPr>
          </a:p>
        </p:txBody>
      </p:sp>
      <p:pic>
        <p:nvPicPr>
          <p:cNvPr id="5" name="图片 4"/>
          <p:cNvPicPr>
            <a:picLocks noChangeAspect="1"/>
          </p:cNvPicPr>
          <p:nvPr/>
        </p:nvPicPr>
        <p:blipFill>
          <a:blip r:embed="rId2"/>
          <a:srcRect r="322"/>
          <a:stretch>
            <a:fillRect/>
          </a:stretch>
        </p:blipFill>
        <p:spPr>
          <a:xfrm>
            <a:off x="1977632" y="623797"/>
            <a:ext cx="2294844" cy="4816086"/>
          </a:xfrm>
          <a:prstGeom prst="rect">
            <a:avLst/>
          </a:prstGeom>
        </p:spPr>
      </p:pic>
      <p:grpSp>
        <p:nvGrpSpPr>
          <p:cNvPr id="112" name="组合 111"/>
          <p:cNvGrpSpPr/>
          <p:nvPr userDrawn="1"/>
        </p:nvGrpSpPr>
        <p:grpSpPr>
          <a:xfrm>
            <a:off x="5670563" y="1352482"/>
            <a:ext cx="5140110" cy="3750000"/>
            <a:chOff x="9280" y="1752"/>
            <a:chExt cx="8281" cy="7401"/>
          </a:xfrm>
        </p:grpSpPr>
        <p:sp>
          <p:nvSpPr>
            <p:cNvPr id="98" name="矩形 97"/>
            <p:cNvSpPr/>
            <p:nvPr/>
          </p:nvSpPr>
          <p:spPr>
            <a:xfrm>
              <a:off x="9360" y="2666"/>
              <a:ext cx="3684" cy="565"/>
            </a:xfrm>
            <a:prstGeom prst="rect">
              <a:avLst/>
            </a:prstGeom>
          </p:spPr>
          <p:txBody>
            <a:bodyPr wrap="square">
              <a:noAutofit/>
            </a:bodyPr>
            <a:lstStyle/>
            <a:p>
              <a:pPr algn="just">
                <a:lnSpc>
                  <a:spcPct val="110000"/>
                </a:lnSpc>
              </a:pPr>
              <a:r>
                <a:rPr lang="zh-CN" altLang="en-US" sz="1600" dirty="0">
                  <a:solidFill>
                    <a:schemeClr val="accent1"/>
                  </a:solidFill>
                  <a:latin typeface="+mj-ea"/>
                  <a:ea typeface="+mj-ea"/>
                  <a:cs typeface="Montserrat" panose="00000500000000000000" pitchFamily="2" charset="0"/>
                </a:rPr>
                <a:t>积极情感</a:t>
              </a:r>
              <a:endParaRPr lang="zh-CN" altLang="en-US" sz="1600" dirty="0">
                <a:solidFill>
                  <a:schemeClr val="accent1"/>
                </a:solidFill>
                <a:latin typeface="+mj-ea"/>
                <a:ea typeface="+mj-ea"/>
                <a:cs typeface="Montserrat" panose="00000500000000000000" pitchFamily="2" charset="0"/>
              </a:endParaRPr>
            </a:p>
          </p:txBody>
        </p:sp>
        <p:sp>
          <p:nvSpPr>
            <p:cNvPr id="99" name="矩形 98"/>
            <p:cNvSpPr/>
            <p:nvPr/>
          </p:nvSpPr>
          <p:spPr>
            <a:xfrm>
              <a:off x="9280" y="3839"/>
              <a:ext cx="6716" cy="5314"/>
            </a:xfrm>
            <a:prstGeom prst="rect">
              <a:avLst/>
            </a:prstGeom>
          </p:spPr>
          <p:txBody>
            <a:bodyPr wrap="square">
              <a:noAutofit/>
            </a:bodyPr>
            <a:lstStyle/>
            <a:p>
              <a:pPr algn="just">
                <a:lnSpc>
                  <a:spcPct val="130000"/>
                </a:lnSpc>
              </a:pPr>
              <a:r>
                <a:rPr lang="zh-CN" altLang="en-US" sz="1200" b="1" dirty="0">
                  <a:solidFill>
                    <a:schemeClr val="bg1">
                      <a:lumMod val="50000"/>
                    </a:schemeClr>
                  </a:solidFill>
                  <a:cs typeface="Montserrat" panose="00000500000000000000" pitchFamily="2" charset="0"/>
                </a:rPr>
                <a:t>核心情感词</a:t>
              </a:r>
              <a:r>
                <a:rPr lang="zh-CN" altLang="en-US" sz="1200" dirty="0">
                  <a:solidFill>
                    <a:schemeClr val="bg1">
                      <a:lumMod val="50000"/>
                    </a:schemeClr>
                  </a:solidFill>
                  <a:cs typeface="Montserrat" panose="00000500000000000000" pitchFamily="2" charset="0"/>
                </a:rPr>
                <a:t>：「喜欢」「好听」「可爱」「宝宝」是高频词，直接体现粉丝对洛天依的亲昵喜爱，</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宝宝</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的称呼强化了</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养成式</a:t>
              </a:r>
              <a:r>
                <a:rPr lang="en-US" altLang="zh-CN" sz="1200" dirty="0">
                  <a:solidFill>
                    <a:schemeClr val="bg1">
                      <a:lumMod val="50000"/>
                    </a:schemeClr>
                  </a:solidFill>
                  <a:cs typeface="Montserrat" panose="00000500000000000000" pitchFamily="2" charset="0"/>
                </a:rPr>
                <a:t> / </a:t>
              </a:r>
              <a:r>
                <a:rPr lang="zh-CN" altLang="en-US" sz="1200" dirty="0">
                  <a:solidFill>
                    <a:schemeClr val="bg1">
                      <a:lumMod val="50000"/>
                    </a:schemeClr>
                  </a:solidFill>
                  <a:cs typeface="Montserrat" panose="00000500000000000000" pitchFamily="2" charset="0"/>
                </a:rPr>
                <a:t>陪伴式</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的情感联结；</a:t>
              </a:r>
              <a:endParaRPr lang="zh-CN" altLang="en-US" sz="1200" dirty="0">
                <a:solidFill>
                  <a:schemeClr val="bg1">
                    <a:lumMod val="50000"/>
                  </a:schemeClr>
                </a:solidFill>
                <a:cs typeface="Montserrat" panose="00000500000000000000" pitchFamily="2" charset="0"/>
              </a:endParaRPr>
            </a:p>
            <a:p>
              <a:pPr algn="just">
                <a:lnSpc>
                  <a:spcPct val="130000"/>
                </a:lnSpc>
              </a:pPr>
              <a:r>
                <a:rPr lang="zh-CN" altLang="en-US" sz="1200" b="1" dirty="0">
                  <a:solidFill>
                    <a:schemeClr val="bg1">
                      <a:lumMod val="50000"/>
                    </a:schemeClr>
                  </a:solidFill>
                  <a:cs typeface="Montserrat" panose="00000500000000000000" pitchFamily="2" charset="0"/>
                </a:rPr>
                <a:t>内容关注点</a:t>
              </a:r>
              <a:r>
                <a:rPr lang="zh-CN" altLang="en-US" sz="1200" dirty="0">
                  <a:solidFill>
                    <a:schemeClr val="bg1">
                      <a:lumMod val="50000"/>
                    </a:schemeClr>
                  </a:solidFill>
                  <a:cs typeface="Montserrat" panose="00000500000000000000" pitchFamily="2" charset="0"/>
                </a:rPr>
                <a:t>：「联动」「合作」「歌曲」「演唱会」占比高，说明粉丝不仅关注洛天依本身，还重视其作品联动、线下活动，体现虚拟偶像的</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内容衍生</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属性；</a:t>
              </a:r>
              <a:endParaRPr lang="zh-CN" altLang="en-US" sz="1200" dirty="0">
                <a:solidFill>
                  <a:schemeClr val="bg1">
                    <a:lumMod val="50000"/>
                  </a:schemeClr>
                </a:solidFill>
                <a:cs typeface="Montserrat" panose="00000500000000000000" pitchFamily="2" charset="0"/>
              </a:endParaRPr>
            </a:p>
            <a:p>
              <a:pPr algn="just">
                <a:lnSpc>
                  <a:spcPct val="130000"/>
                </a:lnSpc>
              </a:pPr>
              <a:r>
                <a:rPr lang="zh-CN" altLang="en-US" sz="1200" b="1" dirty="0">
                  <a:solidFill>
                    <a:schemeClr val="bg1">
                      <a:lumMod val="50000"/>
                    </a:schemeClr>
                  </a:solidFill>
                  <a:cs typeface="Montserrat" panose="00000500000000000000" pitchFamily="2" charset="0"/>
                </a:rPr>
                <a:t>风格特点</a:t>
              </a:r>
              <a:r>
                <a:rPr lang="zh-CN" altLang="en-US" sz="1200" dirty="0">
                  <a:solidFill>
                    <a:schemeClr val="bg1">
                      <a:lumMod val="50000"/>
                    </a:schemeClr>
                  </a:solidFill>
                  <a:cs typeface="Montserrat" panose="00000500000000000000" pitchFamily="2" charset="0"/>
                </a:rPr>
                <a:t>：词汇偏</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软萌化</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（如</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好不好</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真的</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），情感表达更直接、亲昵，符合虚拟偶像粉丝的</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拟人化</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互动习惯。</a:t>
              </a:r>
              <a:endParaRPr lang="zh-CN" altLang="en-US" sz="1200" dirty="0">
                <a:solidFill>
                  <a:schemeClr val="bg1">
                    <a:lumMod val="50000"/>
                  </a:schemeClr>
                </a:solidFill>
                <a:cs typeface="Montserrat" panose="00000500000000000000" pitchFamily="2" charset="0"/>
              </a:endParaRPr>
            </a:p>
          </p:txBody>
        </p:sp>
        <p:grpSp>
          <p:nvGrpSpPr>
            <p:cNvPr id="101" name="组合 100"/>
            <p:cNvGrpSpPr/>
            <p:nvPr/>
          </p:nvGrpSpPr>
          <p:grpSpPr>
            <a:xfrm>
              <a:off x="9476" y="1752"/>
              <a:ext cx="664" cy="717"/>
              <a:chOff x="4834218" y="4680233"/>
              <a:chExt cx="771218" cy="833191"/>
            </a:xfrm>
          </p:grpSpPr>
          <p:sp>
            <p:nvSpPr>
              <p:cNvPr id="102" name="椭圆 101"/>
              <p:cNvSpPr/>
              <p:nvPr/>
            </p:nvSpPr>
            <p:spPr>
              <a:xfrm>
                <a:off x="4834218" y="4680233"/>
                <a:ext cx="771218" cy="83319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103" name="图形 65"/>
              <p:cNvSpPr/>
              <p:nvPr/>
            </p:nvSpPr>
            <p:spPr>
              <a:xfrm flipV="1">
                <a:off x="5060171" y="4989369"/>
                <a:ext cx="319313" cy="276893"/>
              </a:xfrm>
              <a:custGeom>
                <a:avLst/>
                <a:gdLst>
                  <a:gd name="connsiteX0" fmla="*/ 190425 w 319313"/>
                  <a:gd name="connsiteY0" fmla="*/ 48804 h 276893"/>
                  <a:gd name="connsiteX1" fmla="*/ 190425 w 319313"/>
                  <a:gd name="connsiteY1" fmla="*/ 48804 h 276893"/>
                  <a:gd name="connsiteX2" fmla="*/ 190425 w 319313"/>
                  <a:gd name="connsiteY2" fmla="*/ 48367 h 276893"/>
                  <a:gd name="connsiteX3" fmla="*/ 192253 w 319313"/>
                  <a:gd name="connsiteY3" fmla="*/ 43667 h 276893"/>
                  <a:gd name="connsiteX4" fmla="*/ 192253 w 319313"/>
                  <a:gd name="connsiteY4" fmla="*/ 43488 h 276893"/>
                  <a:gd name="connsiteX5" fmla="*/ 192522 w 319313"/>
                  <a:gd name="connsiteY5" fmla="*/ 43310 h 276893"/>
                  <a:gd name="connsiteX6" fmla="*/ 197748 w 319313"/>
                  <a:gd name="connsiteY6" fmla="*/ 41222 h 276893"/>
                  <a:gd name="connsiteX7" fmla="*/ 202975 w 319313"/>
                  <a:gd name="connsiteY7" fmla="*/ 43310 h 276893"/>
                  <a:gd name="connsiteX8" fmla="*/ 202975 w 319313"/>
                  <a:gd name="connsiteY8" fmla="*/ 43310 h 276893"/>
                  <a:gd name="connsiteX9" fmla="*/ 205232 w 319313"/>
                  <a:gd name="connsiteY9" fmla="*/ 48367 h 276893"/>
                  <a:gd name="connsiteX10" fmla="*/ 205232 w 319313"/>
                  <a:gd name="connsiteY10" fmla="*/ 48456 h 276893"/>
                  <a:gd name="connsiteX11" fmla="*/ 205232 w 319313"/>
                  <a:gd name="connsiteY11" fmla="*/ 48626 h 276893"/>
                  <a:gd name="connsiteX12" fmla="*/ 205232 w 319313"/>
                  <a:gd name="connsiteY12" fmla="*/ 48804 h 276893"/>
                  <a:gd name="connsiteX13" fmla="*/ 202975 w 319313"/>
                  <a:gd name="connsiteY13" fmla="*/ 53763 h 276893"/>
                  <a:gd name="connsiteX14" fmla="*/ 202975 w 319313"/>
                  <a:gd name="connsiteY14" fmla="*/ 53763 h 276893"/>
                  <a:gd name="connsiteX15" fmla="*/ 202975 w 319313"/>
                  <a:gd name="connsiteY15" fmla="*/ 53763 h 276893"/>
                  <a:gd name="connsiteX16" fmla="*/ 197748 w 319313"/>
                  <a:gd name="connsiteY16" fmla="*/ 55859 h 276893"/>
                  <a:gd name="connsiteX17" fmla="*/ 192522 w 319313"/>
                  <a:gd name="connsiteY17" fmla="*/ 53763 h 276893"/>
                  <a:gd name="connsiteX18" fmla="*/ 190425 w 319313"/>
                  <a:gd name="connsiteY18" fmla="*/ 48804 h 276893"/>
                  <a:gd name="connsiteX19" fmla="*/ 130676 w 319313"/>
                  <a:gd name="connsiteY19" fmla="*/ 170658 h 276893"/>
                  <a:gd name="connsiteX20" fmla="*/ 130676 w 319313"/>
                  <a:gd name="connsiteY20" fmla="*/ 170658 h 276893"/>
                  <a:gd name="connsiteX21" fmla="*/ 130676 w 319313"/>
                  <a:gd name="connsiteY21" fmla="*/ 121183 h 276893"/>
                  <a:gd name="connsiteX22" fmla="*/ 173702 w 319313"/>
                  <a:gd name="connsiteY22" fmla="*/ 145745 h 276893"/>
                  <a:gd name="connsiteX23" fmla="*/ 130676 w 319313"/>
                  <a:gd name="connsiteY23" fmla="*/ 170658 h 276893"/>
                  <a:gd name="connsiteX24" fmla="*/ 124843 w 319313"/>
                  <a:gd name="connsiteY24" fmla="*/ 202187 h 276893"/>
                  <a:gd name="connsiteX25" fmla="*/ 124843 w 319313"/>
                  <a:gd name="connsiteY25" fmla="*/ 202187 h 276893"/>
                  <a:gd name="connsiteX26" fmla="*/ 204277 w 319313"/>
                  <a:gd name="connsiteY26" fmla="*/ 156368 h 276893"/>
                  <a:gd name="connsiteX27" fmla="*/ 208718 w 319313"/>
                  <a:gd name="connsiteY27" fmla="*/ 139646 h 276893"/>
                  <a:gd name="connsiteX28" fmla="*/ 204277 w 319313"/>
                  <a:gd name="connsiteY28" fmla="*/ 135293 h 276893"/>
                  <a:gd name="connsiteX29" fmla="*/ 164381 w 319313"/>
                  <a:gd name="connsiteY29" fmla="*/ 112121 h 276893"/>
                  <a:gd name="connsiteX30" fmla="*/ 124584 w 319313"/>
                  <a:gd name="connsiteY30" fmla="*/ 89127 h 276893"/>
                  <a:gd name="connsiteX31" fmla="*/ 107861 w 319313"/>
                  <a:gd name="connsiteY31" fmla="*/ 93659 h 276893"/>
                  <a:gd name="connsiteX32" fmla="*/ 106112 w 319313"/>
                  <a:gd name="connsiteY32" fmla="*/ 99758 h 276893"/>
                  <a:gd name="connsiteX33" fmla="*/ 106024 w 319313"/>
                  <a:gd name="connsiteY33" fmla="*/ 99758 h 276893"/>
                  <a:gd name="connsiteX34" fmla="*/ 106112 w 319313"/>
                  <a:gd name="connsiteY34" fmla="*/ 191911 h 276893"/>
                  <a:gd name="connsiteX35" fmla="*/ 118394 w 319313"/>
                  <a:gd name="connsiteY35" fmla="*/ 204104 h 276893"/>
                  <a:gd name="connsiteX36" fmla="*/ 124843 w 319313"/>
                  <a:gd name="connsiteY36" fmla="*/ 202187 h 276893"/>
                  <a:gd name="connsiteX37" fmla="*/ 277698 w 319313"/>
                  <a:gd name="connsiteY37" fmla="*/ 251045 h 276893"/>
                  <a:gd name="connsiteX38" fmla="*/ 277698 w 319313"/>
                  <a:gd name="connsiteY38" fmla="*/ 251045 h 276893"/>
                  <a:gd name="connsiteX39" fmla="*/ 38702 w 319313"/>
                  <a:gd name="connsiteY39" fmla="*/ 251045 h 276893"/>
                  <a:gd name="connsiteX40" fmla="*/ 28248 w 319313"/>
                  <a:gd name="connsiteY40" fmla="*/ 247041 h 276893"/>
                  <a:gd name="connsiteX41" fmla="*/ 27722 w 319313"/>
                  <a:gd name="connsiteY41" fmla="*/ 246604 h 276893"/>
                  <a:gd name="connsiteX42" fmla="*/ 23191 w 319313"/>
                  <a:gd name="connsiteY42" fmla="*/ 235454 h 276893"/>
                  <a:gd name="connsiteX43" fmla="*/ 23191 w 319313"/>
                  <a:gd name="connsiteY43" fmla="*/ 38699 h 276893"/>
                  <a:gd name="connsiteX44" fmla="*/ 27553 w 319313"/>
                  <a:gd name="connsiteY44" fmla="*/ 27898 h 276893"/>
                  <a:gd name="connsiteX45" fmla="*/ 27722 w 319313"/>
                  <a:gd name="connsiteY45" fmla="*/ 27809 h 276893"/>
                  <a:gd name="connsiteX46" fmla="*/ 27722 w 319313"/>
                  <a:gd name="connsiteY46" fmla="*/ 27720 h 276893"/>
                  <a:gd name="connsiteX47" fmla="*/ 38702 w 319313"/>
                  <a:gd name="connsiteY47" fmla="*/ 23196 h 276893"/>
                  <a:gd name="connsiteX48" fmla="*/ 277698 w 319313"/>
                  <a:gd name="connsiteY48" fmla="*/ 23196 h 276893"/>
                  <a:gd name="connsiteX49" fmla="*/ 288329 w 319313"/>
                  <a:gd name="connsiteY49" fmla="*/ 27292 h 276893"/>
                  <a:gd name="connsiteX50" fmla="*/ 288847 w 319313"/>
                  <a:gd name="connsiteY50" fmla="*/ 27809 h 276893"/>
                  <a:gd name="connsiteX51" fmla="*/ 293379 w 319313"/>
                  <a:gd name="connsiteY51" fmla="*/ 38699 h 276893"/>
                  <a:gd name="connsiteX52" fmla="*/ 293379 w 319313"/>
                  <a:gd name="connsiteY52" fmla="*/ 235454 h 276893"/>
                  <a:gd name="connsiteX53" fmla="*/ 288847 w 319313"/>
                  <a:gd name="connsiteY53" fmla="*/ 246256 h 276893"/>
                  <a:gd name="connsiteX54" fmla="*/ 288847 w 319313"/>
                  <a:gd name="connsiteY54" fmla="*/ 246604 h 276893"/>
                  <a:gd name="connsiteX55" fmla="*/ 288847 w 319313"/>
                  <a:gd name="connsiteY55" fmla="*/ 246604 h 276893"/>
                  <a:gd name="connsiteX56" fmla="*/ 277698 w 319313"/>
                  <a:gd name="connsiteY56" fmla="*/ 251045 h 276893"/>
                  <a:gd name="connsiteX57" fmla="*/ 38702 w 319313"/>
                  <a:gd name="connsiteY57" fmla="*/ 275528 h 276893"/>
                  <a:gd name="connsiteX58" fmla="*/ 38702 w 319313"/>
                  <a:gd name="connsiteY58" fmla="*/ 275528 h 276893"/>
                  <a:gd name="connsiteX59" fmla="*/ 277698 w 319313"/>
                  <a:gd name="connsiteY59" fmla="*/ 275528 h 276893"/>
                  <a:gd name="connsiteX60" fmla="*/ 306098 w 319313"/>
                  <a:gd name="connsiteY60" fmla="*/ 263942 h 276893"/>
                  <a:gd name="connsiteX61" fmla="*/ 306098 w 319313"/>
                  <a:gd name="connsiteY61" fmla="*/ 263764 h 276893"/>
                  <a:gd name="connsiteX62" fmla="*/ 317942 w 319313"/>
                  <a:gd name="connsiteY62" fmla="*/ 235454 h 276893"/>
                  <a:gd name="connsiteX63" fmla="*/ 317942 w 319313"/>
                  <a:gd name="connsiteY63" fmla="*/ 38699 h 276893"/>
                  <a:gd name="connsiteX64" fmla="*/ 306098 w 319313"/>
                  <a:gd name="connsiteY64" fmla="*/ 10389 h 276893"/>
                  <a:gd name="connsiteX65" fmla="*/ 305223 w 319313"/>
                  <a:gd name="connsiteY65" fmla="*/ 9693 h 276893"/>
                  <a:gd name="connsiteX66" fmla="*/ 277698 w 319313"/>
                  <a:gd name="connsiteY66" fmla="*/ -1366 h 276893"/>
                  <a:gd name="connsiteX67" fmla="*/ 38702 w 319313"/>
                  <a:gd name="connsiteY67" fmla="*/ -1366 h 276893"/>
                  <a:gd name="connsiteX68" fmla="*/ 10482 w 319313"/>
                  <a:gd name="connsiteY68" fmla="*/ 10389 h 276893"/>
                  <a:gd name="connsiteX69" fmla="*/ 10392 w 319313"/>
                  <a:gd name="connsiteY69" fmla="*/ 10569 h 276893"/>
                  <a:gd name="connsiteX70" fmla="*/ -1372 w 319313"/>
                  <a:gd name="connsiteY70" fmla="*/ 38699 h 276893"/>
                  <a:gd name="connsiteX71" fmla="*/ -1372 w 319313"/>
                  <a:gd name="connsiteY71" fmla="*/ 235454 h 276893"/>
                  <a:gd name="connsiteX72" fmla="*/ 10392 w 319313"/>
                  <a:gd name="connsiteY72" fmla="*/ 263942 h 276893"/>
                  <a:gd name="connsiteX73" fmla="*/ 11177 w 319313"/>
                  <a:gd name="connsiteY73" fmla="*/ 264549 h 276893"/>
                  <a:gd name="connsiteX74" fmla="*/ 38702 w 319313"/>
                  <a:gd name="connsiteY74" fmla="*/ 275528 h 276893"/>
                  <a:gd name="connsiteX75" fmla="*/ 67618 w 319313"/>
                  <a:gd name="connsiteY75" fmla="*/ 41222 h 276893"/>
                  <a:gd name="connsiteX76" fmla="*/ 60214 w 319313"/>
                  <a:gd name="connsiteY76" fmla="*/ 48626 h 276893"/>
                  <a:gd name="connsiteX77" fmla="*/ 67618 w 319313"/>
                  <a:gd name="connsiteY77" fmla="*/ 55859 h 276893"/>
                  <a:gd name="connsiteX78" fmla="*/ 176840 w 319313"/>
                  <a:gd name="connsiteY78" fmla="*/ 55859 h 276893"/>
                  <a:gd name="connsiteX79" fmla="*/ 182068 w 319313"/>
                  <a:gd name="connsiteY79" fmla="*/ 64216 h 276893"/>
                  <a:gd name="connsiteX80" fmla="*/ 197748 w 319313"/>
                  <a:gd name="connsiteY80" fmla="*/ 70666 h 276893"/>
                  <a:gd name="connsiteX81" fmla="*/ 213419 w 319313"/>
                  <a:gd name="connsiteY81" fmla="*/ 64216 h 276893"/>
                  <a:gd name="connsiteX82" fmla="*/ 213419 w 319313"/>
                  <a:gd name="connsiteY82" fmla="*/ 64216 h 276893"/>
                  <a:gd name="connsiteX83" fmla="*/ 218644 w 319313"/>
                  <a:gd name="connsiteY83" fmla="*/ 55859 h 276893"/>
                  <a:gd name="connsiteX84" fmla="*/ 248962 w 319313"/>
                  <a:gd name="connsiteY84" fmla="*/ 55859 h 276893"/>
                  <a:gd name="connsiteX85" fmla="*/ 256275 w 319313"/>
                  <a:gd name="connsiteY85" fmla="*/ 48626 h 276893"/>
                  <a:gd name="connsiteX86" fmla="*/ 248962 w 319313"/>
                  <a:gd name="connsiteY86" fmla="*/ 41222 h 276893"/>
                  <a:gd name="connsiteX87" fmla="*/ 218644 w 319313"/>
                  <a:gd name="connsiteY87" fmla="*/ 41222 h 276893"/>
                  <a:gd name="connsiteX88" fmla="*/ 213419 w 319313"/>
                  <a:gd name="connsiteY88" fmla="*/ 32866 h 276893"/>
                  <a:gd name="connsiteX89" fmla="*/ 213419 w 319313"/>
                  <a:gd name="connsiteY89" fmla="*/ 32866 h 276893"/>
                  <a:gd name="connsiteX90" fmla="*/ 197748 w 319313"/>
                  <a:gd name="connsiteY90" fmla="*/ 26417 h 276893"/>
                  <a:gd name="connsiteX91" fmla="*/ 182068 w 319313"/>
                  <a:gd name="connsiteY91" fmla="*/ 32866 h 276893"/>
                  <a:gd name="connsiteX92" fmla="*/ 181721 w 319313"/>
                  <a:gd name="connsiteY92" fmla="*/ 33561 h 276893"/>
                  <a:gd name="connsiteX93" fmla="*/ 176840 w 319313"/>
                  <a:gd name="connsiteY93" fmla="*/ 41222 h 276893"/>
                  <a:gd name="connsiteX94" fmla="*/ 67618 w 319313"/>
                  <a:gd name="connsiteY94" fmla="*/ 41222 h 276893"/>
                  <a:gd name="connsiteX95" fmla="*/ 67618 w 319313"/>
                  <a:gd name="connsiteY95" fmla="*/ 41222 h 276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319313" h="276893">
                    <a:moveTo>
                      <a:pt x="190425" y="48804"/>
                    </a:moveTo>
                    <a:lnTo>
                      <a:pt x="190425" y="48804"/>
                    </a:lnTo>
                    <a:lnTo>
                      <a:pt x="190425" y="48367"/>
                    </a:lnTo>
                    <a:cubicBezTo>
                      <a:pt x="190425" y="46539"/>
                      <a:pt x="191122" y="44880"/>
                      <a:pt x="192253" y="43667"/>
                    </a:cubicBezTo>
                    <a:lnTo>
                      <a:pt x="192253" y="43488"/>
                    </a:lnTo>
                    <a:lnTo>
                      <a:pt x="192522" y="43310"/>
                    </a:lnTo>
                    <a:cubicBezTo>
                      <a:pt x="193823" y="42008"/>
                      <a:pt x="195651" y="41222"/>
                      <a:pt x="197748" y="41222"/>
                    </a:cubicBezTo>
                    <a:cubicBezTo>
                      <a:pt x="199835" y="41222"/>
                      <a:pt x="201753" y="42008"/>
                      <a:pt x="202975" y="43310"/>
                    </a:cubicBezTo>
                    <a:lnTo>
                      <a:pt x="202975" y="43310"/>
                    </a:lnTo>
                    <a:cubicBezTo>
                      <a:pt x="204277" y="44622"/>
                      <a:pt x="205062" y="46449"/>
                      <a:pt x="205232" y="48367"/>
                    </a:cubicBezTo>
                    <a:lnTo>
                      <a:pt x="205232" y="48456"/>
                    </a:lnTo>
                    <a:lnTo>
                      <a:pt x="205232" y="48626"/>
                    </a:lnTo>
                    <a:lnTo>
                      <a:pt x="205232" y="48804"/>
                    </a:lnTo>
                    <a:cubicBezTo>
                      <a:pt x="205062" y="50721"/>
                      <a:pt x="204277" y="52550"/>
                      <a:pt x="202975" y="53763"/>
                    </a:cubicBezTo>
                    <a:lnTo>
                      <a:pt x="202975" y="53763"/>
                    </a:lnTo>
                    <a:lnTo>
                      <a:pt x="202975" y="53763"/>
                    </a:lnTo>
                    <a:cubicBezTo>
                      <a:pt x="201753" y="55164"/>
                      <a:pt x="199835" y="55859"/>
                      <a:pt x="197748" y="55859"/>
                    </a:cubicBezTo>
                    <a:cubicBezTo>
                      <a:pt x="195651" y="55859"/>
                      <a:pt x="193823" y="55164"/>
                      <a:pt x="192522" y="53763"/>
                    </a:cubicBezTo>
                    <a:cubicBezTo>
                      <a:pt x="191299" y="52550"/>
                      <a:pt x="190425" y="50721"/>
                      <a:pt x="190425" y="48804"/>
                    </a:cubicBezTo>
                    <a:close/>
                    <a:moveTo>
                      <a:pt x="130676" y="170658"/>
                    </a:moveTo>
                    <a:lnTo>
                      <a:pt x="130676" y="170658"/>
                    </a:lnTo>
                    <a:lnTo>
                      <a:pt x="130676" y="121183"/>
                    </a:lnTo>
                    <a:cubicBezTo>
                      <a:pt x="144963" y="129371"/>
                      <a:pt x="159245" y="137558"/>
                      <a:pt x="173702" y="145745"/>
                    </a:cubicBezTo>
                    <a:lnTo>
                      <a:pt x="130676" y="170658"/>
                    </a:lnTo>
                    <a:close/>
                    <a:moveTo>
                      <a:pt x="124843" y="202187"/>
                    </a:moveTo>
                    <a:lnTo>
                      <a:pt x="124843" y="202187"/>
                    </a:lnTo>
                    <a:lnTo>
                      <a:pt x="204277" y="156368"/>
                    </a:lnTo>
                    <a:cubicBezTo>
                      <a:pt x="210109" y="153149"/>
                      <a:pt x="212206" y="145567"/>
                      <a:pt x="208718" y="139646"/>
                    </a:cubicBezTo>
                    <a:cubicBezTo>
                      <a:pt x="207674" y="137906"/>
                      <a:pt x="206104" y="136248"/>
                      <a:pt x="204277" y="135293"/>
                    </a:cubicBezTo>
                    <a:lnTo>
                      <a:pt x="164381" y="112121"/>
                    </a:lnTo>
                    <a:lnTo>
                      <a:pt x="124584" y="89127"/>
                    </a:lnTo>
                    <a:cubicBezTo>
                      <a:pt x="118653" y="85907"/>
                      <a:pt x="111170" y="87905"/>
                      <a:pt x="107861" y="93659"/>
                    </a:cubicBezTo>
                    <a:cubicBezTo>
                      <a:pt x="106638" y="95577"/>
                      <a:pt x="106112" y="97663"/>
                      <a:pt x="106112" y="99758"/>
                    </a:cubicBezTo>
                    <a:lnTo>
                      <a:pt x="106024" y="99758"/>
                    </a:lnTo>
                    <a:lnTo>
                      <a:pt x="106112" y="191911"/>
                    </a:lnTo>
                    <a:cubicBezTo>
                      <a:pt x="106112" y="198700"/>
                      <a:pt x="111687" y="204104"/>
                      <a:pt x="118394" y="204104"/>
                    </a:cubicBezTo>
                    <a:cubicBezTo>
                      <a:pt x="120748" y="204104"/>
                      <a:pt x="122925" y="203488"/>
                      <a:pt x="124843" y="202187"/>
                    </a:cubicBezTo>
                    <a:close/>
                    <a:moveTo>
                      <a:pt x="277698" y="251045"/>
                    </a:moveTo>
                    <a:lnTo>
                      <a:pt x="277698" y="251045"/>
                    </a:lnTo>
                    <a:lnTo>
                      <a:pt x="38702" y="251045"/>
                    </a:lnTo>
                    <a:cubicBezTo>
                      <a:pt x="34688" y="251045"/>
                      <a:pt x="31031" y="249564"/>
                      <a:pt x="28248" y="247041"/>
                    </a:cubicBezTo>
                    <a:lnTo>
                      <a:pt x="27722" y="246604"/>
                    </a:lnTo>
                    <a:cubicBezTo>
                      <a:pt x="24939" y="243643"/>
                      <a:pt x="23191" y="239638"/>
                      <a:pt x="23191" y="235454"/>
                    </a:cubicBezTo>
                    <a:lnTo>
                      <a:pt x="23191" y="38699"/>
                    </a:lnTo>
                    <a:cubicBezTo>
                      <a:pt x="23191" y="34516"/>
                      <a:pt x="24850" y="30601"/>
                      <a:pt x="27553" y="27898"/>
                    </a:cubicBezTo>
                    <a:lnTo>
                      <a:pt x="27722" y="27809"/>
                    </a:lnTo>
                    <a:lnTo>
                      <a:pt x="27722" y="27720"/>
                    </a:lnTo>
                    <a:cubicBezTo>
                      <a:pt x="30595" y="25025"/>
                      <a:pt x="34519" y="23196"/>
                      <a:pt x="38702" y="23196"/>
                    </a:cubicBezTo>
                    <a:lnTo>
                      <a:pt x="277698" y="23196"/>
                    </a:lnTo>
                    <a:cubicBezTo>
                      <a:pt x="281794" y="23196"/>
                      <a:pt x="285539" y="24678"/>
                      <a:pt x="288329" y="27292"/>
                    </a:cubicBezTo>
                    <a:lnTo>
                      <a:pt x="288847" y="27809"/>
                    </a:lnTo>
                    <a:cubicBezTo>
                      <a:pt x="291640" y="30421"/>
                      <a:pt x="293379" y="34516"/>
                      <a:pt x="293379" y="38699"/>
                    </a:cubicBezTo>
                    <a:lnTo>
                      <a:pt x="293379" y="235454"/>
                    </a:lnTo>
                    <a:cubicBezTo>
                      <a:pt x="293379" y="239638"/>
                      <a:pt x="291640" y="243563"/>
                      <a:pt x="288847" y="246256"/>
                    </a:cubicBezTo>
                    <a:lnTo>
                      <a:pt x="288847" y="246604"/>
                    </a:lnTo>
                    <a:lnTo>
                      <a:pt x="288847" y="246604"/>
                    </a:lnTo>
                    <a:cubicBezTo>
                      <a:pt x="285887" y="249395"/>
                      <a:pt x="282060" y="251045"/>
                      <a:pt x="277698" y="251045"/>
                    </a:cubicBezTo>
                    <a:close/>
                    <a:moveTo>
                      <a:pt x="38702" y="275528"/>
                    </a:moveTo>
                    <a:lnTo>
                      <a:pt x="38702" y="275528"/>
                    </a:lnTo>
                    <a:lnTo>
                      <a:pt x="277698" y="275528"/>
                    </a:lnTo>
                    <a:cubicBezTo>
                      <a:pt x="288679" y="275528"/>
                      <a:pt x="298783" y="271167"/>
                      <a:pt x="306098" y="263942"/>
                    </a:cubicBezTo>
                    <a:lnTo>
                      <a:pt x="306098" y="263764"/>
                    </a:lnTo>
                    <a:cubicBezTo>
                      <a:pt x="313410" y="256540"/>
                      <a:pt x="317942" y="246604"/>
                      <a:pt x="317942" y="235454"/>
                    </a:cubicBezTo>
                    <a:lnTo>
                      <a:pt x="317942" y="38699"/>
                    </a:lnTo>
                    <a:cubicBezTo>
                      <a:pt x="317942" y="27720"/>
                      <a:pt x="313410" y="17622"/>
                      <a:pt x="306098" y="10389"/>
                    </a:cubicBezTo>
                    <a:lnTo>
                      <a:pt x="305223" y="9693"/>
                    </a:lnTo>
                    <a:cubicBezTo>
                      <a:pt x="298088" y="2807"/>
                      <a:pt x="288329" y="-1366"/>
                      <a:pt x="277698" y="-1366"/>
                    </a:cubicBezTo>
                    <a:lnTo>
                      <a:pt x="38702" y="-1366"/>
                    </a:lnTo>
                    <a:cubicBezTo>
                      <a:pt x="27722" y="-1366"/>
                      <a:pt x="17795" y="3155"/>
                      <a:pt x="10482" y="10389"/>
                    </a:cubicBezTo>
                    <a:lnTo>
                      <a:pt x="10392" y="10569"/>
                    </a:lnTo>
                    <a:cubicBezTo>
                      <a:pt x="3159" y="17792"/>
                      <a:pt x="-1372" y="27809"/>
                      <a:pt x="-1372" y="38699"/>
                    </a:cubicBezTo>
                    <a:lnTo>
                      <a:pt x="-1372" y="235454"/>
                    </a:lnTo>
                    <a:cubicBezTo>
                      <a:pt x="-1372" y="246604"/>
                      <a:pt x="3159" y="256540"/>
                      <a:pt x="10392" y="263942"/>
                    </a:cubicBezTo>
                    <a:lnTo>
                      <a:pt x="11177" y="264549"/>
                    </a:lnTo>
                    <a:cubicBezTo>
                      <a:pt x="18401" y="271345"/>
                      <a:pt x="28248" y="275528"/>
                      <a:pt x="38702" y="275528"/>
                    </a:cubicBezTo>
                    <a:close/>
                    <a:moveTo>
                      <a:pt x="67618" y="41222"/>
                    </a:moveTo>
                    <a:cubicBezTo>
                      <a:pt x="63613" y="41222"/>
                      <a:pt x="60214" y="44531"/>
                      <a:pt x="60214" y="48626"/>
                    </a:cubicBezTo>
                    <a:cubicBezTo>
                      <a:pt x="60214" y="52629"/>
                      <a:pt x="63613" y="55859"/>
                      <a:pt x="67618" y="55859"/>
                    </a:cubicBezTo>
                    <a:lnTo>
                      <a:pt x="176840" y="55859"/>
                    </a:lnTo>
                    <a:cubicBezTo>
                      <a:pt x="178064" y="59080"/>
                      <a:pt x="179802" y="61782"/>
                      <a:pt x="182068" y="64216"/>
                    </a:cubicBezTo>
                    <a:cubicBezTo>
                      <a:pt x="186072" y="68221"/>
                      <a:pt x="191558" y="70666"/>
                      <a:pt x="197748" y="70666"/>
                    </a:cubicBezTo>
                    <a:cubicBezTo>
                      <a:pt x="203839" y="70666"/>
                      <a:pt x="209413" y="68221"/>
                      <a:pt x="213419" y="64216"/>
                    </a:cubicBezTo>
                    <a:lnTo>
                      <a:pt x="213419" y="64216"/>
                    </a:lnTo>
                    <a:cubicBezTo>
                      <a:pt x="215684" y="61782"/>
                      <a:pt x="217602" y="59080"/>
                      <a:pt x="218644" y="55859"/>
                    </a:cubicBezTo>
                    <a:lnTo>
                      <a:pt x="248962" y="55859"/>
                    </a:lnTo>
                    <a:cubicBezTo>
                      <a:pt x="252966" y="55859"/>
                      <a:pt x="256275" y="52629"/>
                      <a:pt x="256275" y="48626"/>
                    </a:cubicBezTo>
                    <a:cubicBezTo>
                      <a:pt x="256275" y="44531"/>
                      <a:pt x="252966" y="41222"/>
                      <a:pt x="248962" y="41222"/>
                    </a:cubicBezTo>
                    <a:lnTo>
                      <a:pt x="218644" y="41222"/>
                    </a:lnTo>
                    <a:cubicBezTo>
                      <a:pt x="217602" y="38093"/>
                      <a:pt x="215684" y="35300"/>
                      <a:pt x="213419" y="32866"/>
                    </a:cubicBezTo>
                    <a:lnTo>
                      <a:pt x="213419" y="32866"/>
                    </a:lnTo>
                    <a:cubicBezTo>
                      <a:pt x="209413" y="28852"/>
                      <a:pt x="203839" y="26417"/>
                      <a:pt x="197748" y="26417"/>
                    </a:cubicBezTo>
                    <a:cubicBezTo>
                      <a:pt x="191558" y="26417"/>
                      <a:pt x="186072" y="28852"/>
                      <a:pt x="182068" y="32866"/>
                    </a:cubicBezTo>
                    <a:lnTo>
                      <a:pt x="181721" y="33561"/>
                    </a:lnTo>
                    <a:cubicBezTo>
                      <a:pt x="179624" y="35648"/>
                      <a:pt x="178064" y="38350"/>
                      <a:pt x="176840" y="41222"/>
                    </a:cubicBezTo>
                    <a:lnTo>
                      <a:pt x="67618" y="41222"/>
                    </a:lnTo>
                    <a:lnTo>
                      <a:pt x="67618" y="41222"/>
                    </a:lnTo>
                  </a:path>
                </a:pathLst>
              </a:custGeom>
              <a:solidFill>
                <a:schemeClr val="bg1"/>
              </a:solidFill>
              <a:ln w="119" cap="flat">
                <a:noFill/>
                <a:prstDash val="solid"/>
                <a:miter/>
              </a:ln>
            </p:spPr>
            <p:txBody>
              <a:bodyPr rtlCol="0" anchor="ctr"/>
              <a:lstStyle/>
              <a:p>
                <a:endParaRPr lang="zh-CN" altLang="en-US">
                  <a:solidFill>
                    <a:schemeClr val="tx1">
                      <a:lumMod val="95000"/>
                      <a:lumOff val="5000"/>
                    </a:schemeClr>
                  </a:solidFill>
                  <a:cs typeface="Montserrat" panose="00000500000000000000" pitchFamily="2" charset="0"/>
                </a:endParaRPr>
              </a:p>
            </p:txBody>
          </p:sp>
        </p:grpSp>
        <p:sp>
          <p:nvSpPr>
            <p:cNvPr id="106" name="图形 111"/>
            <p:cNvSpPr/>
            <p:nvPr/>
          </p:nvSpPr>
          <p:spPr>
            <a:xfrm flipV="1">
              <a:off x="14332" y="2000"/>
              <a:ext cx="274" cy="274"/>
            </a:xfrm>
            <a:custGeom>
              <a:avLst/>
              <a:gdLst>
                <a:gd name="connsiteX0" fmla="*/ 42499 w 318613"/>
                <a:gd name="connsiteY0" fmla="*/ 115736 h 319313"/>
                <a:gd name="connsiteX1" fmla="*/ 42499 w 318613"/>
                <a:gd name="connsiteY1" fmla="*/ 115736 h 319313"/>
                <a:gd name="connsiteX2" fmla="*/ 32670 w 318613"/>
                <a:gd name="connsiteY2" fmla="*/ 91827 h 319313"/>
                <a:gd name="connsiteX3" fmla="*/ 38065 w 318613"/>
                <a:gd name="connsiteY3" fmla="*/ 59948 h 319313"/>
                <a:gd name="connsiteX4" fmla="*/ 36207 w 318613"/>
                <a:gd name="connsiteY4" fmla="*/ 44542 h 319313"/>
                <a:gd name="connsiteX5" fmla="*/ 25762 w 318613"/>
                <a:gd name="connsiteY5" fmla="*/ 34098 h 319313"/>
                <a:gd name="connsiteX6" fmla="*/ 25580 w 318613"/>
                <a:gd name="connsiteY6" fmla="*/ 34098 h 319313"/>
                <a:gd name="connsiteX7" fmla="*/ 34438 w 318613"/>
                <a:gd name="connsiteY7" fmla="*/ 25331 h 319313"/>
                <a:gd name="connsiteX8" fmla="*/ 44439 w 318613"/>
                <a:gd name="connsiteY8" fmla="*/ 35513 h 319313"/>
                <a:gd name="connsiteX9" fmla="*/ 59581 w 318613"/>
                <a:gd name="connsiteY9" fmla="*/ 38079 h 319313"/>
                <a:gd name="connsiteX10" fmla="*/ 92167 w 318613"/>
                <a:gd name="connsiteY10" fmla="*/ 32330 h 319313"/>
                <a:gd name="connsiteX11" fmla="*/ 115895 w 318613"/>
                <a:gd name="connsiteY11" fmla="*/ 42240 h 319313"/>
                <a:gd name="connsiteX12" fmla="*/ 42499 w 318613"/>
                <a:gd name="connsiteY12" fmla="*/ 115736 h 319313"/>
                <a:gd name="connsiteX13" fmla="*/ 239767 w 318613"/>
                <a:gd name="connsiteY13" fmla="*/ 291932 h 319313"/>
                <a:gd name="connsiteX14" fmla="*/ 239767 w 318613"/>
                <a:gd name="connsiteY14" fmla="*/ 291932 h 319313"/>
                <a:gd name="connsiteX15" fmla="*/ 203200 w 318613"/>
                <a:gd name="connsiteY15" fmla="*/ 277234 h 319313"/>
                <a:gd name="connsiteX16" fmla="*/ 202846 w 318613"/>
                <a:gd name="connsiteY16" fmla="*/ 276527 h 319313"/>
                <a:gd name="connsiteX17" fmla="*/ 187795 w 318613"/>
                <a:gd name="connsiteY17" fmla="*/ 261477 h 319313"/>
                <a:gd name="connsiteX18" fmla="*/ 261998 w 318613"/>
                <a:gd name="connsiteY18" fmla="*/ 187273 h 319313"/>
                <a:gd name="connsiteX19" fmla="*/ 276867 w 318613"/>
                <a:gd name="connsiteY19" fmla="*/ 202334 h 319313"/>
                <a:gd name="connsiteX20" fmla="*/ 292099 w 318613"/>
                <a:gd name="connsiteY20" fmla="*/ 239516 h 319313"/>
                <a:gd name="connsiteX21" fmla="*/ 239767 w 318613"/>
                <a:gd name="connsiteY21" fmla="*/ 291932 h 319313"/>
                <a:gd name="connsiteX22" fmla="*/ 190633 w 318613"/>
                <a:gd name="connsiteY22" fmla="*/ 299285 h 319313"/>
                <a:gd name="connsiteX23" fmla="*/ 190633 w 318613"/>
                <a:gd name="connsiteY23" fmla="*/ 299285 h 319313"/>
                <a:gd name="connsiteX24" fmla="*/ 239767 w 318613"/>
                <a:gd name="connsiteY24" fmla="*/ 316730 h 319313"/>
                <a:gd name="connsiteX25" fmla="*/ 317242 w 318613"/>
                <a:gd name="connsiteY25" fmla="*/ 239516 h 319313"/>
                <a:gd name="connsiteX26" fmla="*/ 294574 w 318613"/>
                <a:gd name="connsiteY26" fmla="*/ 184708 h 319313"/>
                <a:gd name="connsiteX27" fmla="*/ 139269 w 318613"/>
                <a:gd name="connsiteY27" fmla="*/ 29583 h 319313"/>
                <a:gd name="connsiteX28" fmla="*/ 95885 w 318613"/>
                <a:gd name="connsiteY28" fmla="*/ 7805 h 319313"/>
                <a:gd name="connsiteX29" fmla="*/ 56398 w 318613"/>
                <a:gd name="connsiteY29" fmla="*/ 12229 h 319313"/>
                <a:gd name="connsiteX30" fmla="*/ 51974 w 318613"/>
                <a:gd name="connsiteY30" fmla="*/ 7805 h 319313"/>
                <a:gd name="connsiteX31" fmla="*/ 51974 w 318613"/>
                <a:gd name="connsiteY31" fmla="*/ 7805 h 319313"/>
                <a:gd name="connsiteX32" fmla="*/ 51974 w 318613"/>
                <a:gd name="connsiteY32" fmla="*/ 7805 h 319313"/>
                <a:gd name="connsiteX33" fmla="*/ 1146 w 318613"/>
                <a:gd name="connsiteY33" fmla="*/ 18249 h 319313"/>
                <a:gd name="connsiteX34" fmla="*/ 8054 w 318613"/>
                <a:gd name="connsiteY34" fmla="*/ 51806 h 319313"/>
                <a:gd name="connsiteX35" fmla="*/ 12388 w 318613"/>
                <a:gd name="connsiteY35" fmla="*/ 56230 h 319313"/>
                <a:gd name="connsiteX36" fmla="*/ 8054 w 318613"/>
                <a:gd name="connsiteY36" fmla="*/ 95544 h 319313"/>
                <a:gd name="connsiteX37" fmla="*/ 29742 w 318613"/>
                <a:gd name="connsiteY37" fmla="*/ 138929 h 319313"/>
                <a:gd name="connsiteX38" fmla="*/ 179826 w 318613"/>
                <a:gd name="connsiteY38" fmla="*/ 288922 h 319313"/>
                <a:gd name="connsiteX39" fmla="*/ 168845 w 318613"/>
                <a:gd name="connsiteY39" fmla="*/ 299729 h 319313"/>
                <a:gd name="connsiteX40" fmla="*/ 84642 w 318613"/>
                <a:gd name="connsiteY40" fmla="*/ 215698 h 319313"/>
                <a:gd name="connsiteX41" fmla="*/ 74106 w 318613"/>
                <a:gd name="connsiteY41" fmla="*/ 215698 h 319313"/>
                <a:gd name="connsiteX42" fmla="*/ 74106 w 318613"/>
                <a:gd name="connsiteY42" fmla="*/ 226325 h 319313"/>
                <a:gd name="connsiteX43" fmla="*/ 163441 w 318613"/>
                <a:gd name="connsiteY43" fmla="*/ 315749 h 319313"/>
                <a:gd name="connsiteX44" fmla="*/ 174158 w 318613"/>
                <a:gd name="connsiteY44" fmla="*/ 315749 h 319313"/>
                <a:gd name="connsiteX45" fmla="*/ 190633 w 318613"/>
                <a:gd name="connsiteY45" fmla="*/ 299285 h 319313"/>
                <a:gd name="connsiteX46" fmla="*/ 222684 w 318613"/>
                <a:gd name="connsiteY46" fmla="*/ 148231 h 319313"/>
                <a:gd name="connsiteX47" fmla="*/ 222684 w 318613"/>
                <a:gd name="connsiteY47" fmla="*/ 148231 h 319313"/>
                <a:gd name="connsiteX48" fmla="*/ 148480 w 318613"/>
                <a:gd name="connsiteY48" fmla="*/ 222343 h 319313"/>
                <a:gd name="connsiteX49" fmla="*/ 52763 w 318613"/>
                <a:gd name="connsiteY49" fmla="*/ 126625 h 319313"/>
                <a:gd name="connsiteX50" fmla="*/ 126794 w 318613"/>
                <a:gd name="connsiteY50" fmla="*/ 52423 h 319313"/>
                <a:gd name="connsiteX51" fmla="*/ 222684 w 318613"/>
                <a:gd name="connsiteY51" fmla="*/ 148231 h 319313"/>
                <a:gd name="connsiteX52" fmla="*/ 159017 w 318613"/>
                <a:gd name="connsiteY52" fmla="*/ 232880 h 319313"/>
                <a:gd name="connsiteX53" fmla="*/ 233219 w 318613"/>
                <a:gd name="connsiteY53" fmla="*/ 158767 h 319313"/>
                <a:gd name="connsiteX54" fmla="*/ 251372 w 318613"/>
                <a:gd name="connsiteY54" fmla="*/ 176829 h 319313"/>
                <a:gd name="connsiteX55" fmla="*/ 177169 w 318613"/>
                <a:gd name="connsiteY55" fmla="*/ 250850 h 319313"/>
                <a:gd name="connsiteX56" fmla="*/ 159017 w 318613"/>
                <a:gd name="connsiteY56" fmla="*/ 232880 h 319313"/>
                <a:gd name="connsiteX57" fmla="*/ 159017 w 318613"/>
                <a:gd name="connsiteY57" fmla="*/ 232880 h 31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18613" h="319313">
                  <a:moveTo>
                    <a:pt x="42499" y="115736"/>
                  </a:moveTo>
                  <a:lnTo>
                    <a:pt x="42499" y="115736"/>
                  </a:lnTo>
                  <a:cubicBezTo>
                    <a:pt x="37267" y="108474"/>
                    <a:pt x="33903" y="100331"/>
                    <a:pt x="32670" y="91827"/>
                  </a:cubicBezTo>
                  <a:cubicBezTo>
                    <a:pt x="31166" y="81028"/>
                    <a:pt x="33024" y="69777"/>
                    <a:pt x="38065" y="59948"/>
                  </a:cubicBezTo>
                  <a:cubicBezTo>
                    <a:pt x="40994" y="55080"/>
                    <a:pt x="40287" y="48705"/>
                    <a:pt x="36207" y="44542"/>
                  </a:cubicBezTo>
                  <a:lnTo>
                    <a:pt x="25762" y="34098"/>
                  </a:lnTo>
                  <a:lnTo>
                    <a:pt x="25580" y="34098"/>
                  </a:lnTo>
                  <a:cubicBezTo>
                    <a:pt x="20095" y="28431"/>
                    <a:pt x="28772" y="19754"/>
                    <a:pt x="34438" y="25331"/>
                  </a:cubicBezTo>
                  <a:lnTo>
                    <a:pt x="44439" y="35513"/>
                  </a:lnTo>
                  <a:cubicBezTo>
                    <a:pt x="48248" y="39674"/>
                    <a:pt x="54449" y="40825"/>
                    <a:pt x="59581" y="38079"/>
                  </a:cubicBezTo>
                  <a:cubicBezTo>
                    <a:pt x="69682" y="32684"/>
                    <a:pt x="81187" y="30825"/>
                    <a:pt x="92167" y="32330"/>
                  </a:cubicBezTo>
                  <a:cubicBezTo>
                    <a:pt x="100671" y="33653"/>
                    <a:pt x="108813" y="36927"/>
                    <a:pt x="115895" y="42240"/>
                  </a:cubicBezTo>
                  <a:lnTo>
                    <a:pt x="42499" y="115736"/>
                  </a:lnTo>
                  <a:close/>
                  <a:moveTo>
                    <a:pt x="239767" y="291932"/>
                  </a:moveTo>
                  <a:lnTo>
                    <a:pt x="239767" y="291932"/>
                  </a:lnTo>
                  <a:cubicBezTo>
                    <a:pt x="226574" y="291932"/>
                    <a:pt x="213301" y="286981"/>
                    <a:pt x="203200" y="277234"/>
                  </a:cubicBezTo>
                  <a:lnTo>
                    <a:pt x="202846" y="276527"/>
                  </a:lnTo>
                  <a:lnTo>
                    <a:pt x="187795" y="261477"/>
                  </a:lnTo>
                  <a:lnTo>
                    <a:pt x="261998" y="187273"/>
                  </a:lnTo>
                  <a:lnTo>
                    <a:pt x="276867" y="202334"/>
                  </a:lnTo>
                  <a:cubicBezTo>
                    <a:pt x="287140" y="212596"/>
                    <a:pt x="292099" y="226233"/>
                    <a:pt x="292099" y="239516"/>
                  </a:cubicBezTo>
                  <a:cubicBezTo>
                    <a:pt x="292099" y="268557"/>
                    <a:pt x="268897" y="291932"/>
                    <a:pt x="239767" y="291932"/>
                  </a:cubicBezTo>
                  <a:close/>
                  <a:moveTo>
                    <a:pt x="190633" y="299285"/>
                  </a:moveTo>
                  <a:lnTo>
                    <a:pt x="190633" y="299285"/>
                  </a:lnTo>
                  <a:cubicBezTo>
                    <a:pt x="204795" y="311063"/>
                    <a:pt x="222412" y="316730"/>
                    <a:pt x="239767" y="316730"/>
                  </a:cubicBezTo>
                  <a:cubicBezTo>
                    <a:pt x="282444" y="316730"/>
                    <a:pt x="317242" y="282194"/>
                    <a:pt x="317242" y="239516"/>
                  </a:cubicBezTo>
                  <a:cubicBezTo>
                    <a:pt x="317242" y="219686"/>
                    <a:pt x="309635" y="199849"/>
                    <a:pt x="294574" y="184708"/>
                  </a:cubicBezTo>
                  <a:lnTo>
                    <a:pt x="139269" y="29583"/>
                  </a:lnTo>
                  <a:cubicBezTo>
                    <a:pt x="127147" y="17271"/>
                    <a:pt x="111824" y="10099"/>
                    <a:pt x="95885" y="7805"/>
                  </a:cubicBezTo>
                  <a:cubicBezTo>
                    <a:pt x="82601" y="5855"/>
                    <a:pt x="69146" y="7360"/>
                    <a:pt x="56398" y="12229"/>
                  </a:cubicBezTo>
                  <a:lnTo>
                    <a:pt x="51974" y="7805"/>
                  </a:lnTo>
                  <a:lnTo>
                    <a:pt x="51974" y="7805"/>
                  </a:lnTo>
                  <a:lnTo>
                    <a:pt x="51974" y="7805"/>
                  </a:lnTo>
                  <a:cubicBezTo>
                    <a:pt x="35409" y="-8842"/>
                    <a:pt x="9650" y="-1317"/>
                    <a:pt x="1146" y="18249"/>
                  </a:cubicBezTo>
                  <a:cubicBezTo>
                    <a:pt x="-3280" y="28695"/>
                    <a:pt x="-2400" y="41361"/>
                    <a:pt x="8054" y="51806"/>
                  </a:cubicBezTo>
                  <a:lnTo>
                    <a:pt x="12388" y="56230"/>
                  </a:lnTo>
                  <a:cubicBezTo>
                    <a:pt x="7700" y="68806"/>
                    <a:pt x="6105" y="82352"/>
                    <a:pt x="8054" y="95544"/>
                  </a:cubicBezTo>
                  <a:cubicBezTo>
                    <a:pt x="10357" y="111484"/>
                    <a:pt x="17620" y="126807"/>
                    <a:pt x="29742" y="138929"/>
                  </a:cubicBezTo>
                  <a:lnTo>
                    <a:pt x="179826" y="288922"/>
                  </a:lnTo>
                  <a:lnTo>
                    <a:pt x="168845" y="299729"/>
                  </a:lnTo>
                  <a:lnTo>
                    <a:pt x="84642" y="215698"/>
                  </a:lnTo>
                  <a:cubicBezTo>
                    <a:pt x="81722" y="212778"/>
                    <a:pt x="77117" y="212778"/>
                    <a:pt x="74106" y="215698"/>
                  </a:cubicBezTo>
                  <a:cubicBezTo>
                    <a:pt x="71096" y="218708"/>
                    <a:pt x="71096" y="223405"/>
                    <a:pt x="74106" y="226325"/>
                  </a:cubicBezTo>
                  <a:lnTo>
                    <a:pt x="163441" y="315749"/>
                  </a:lnTo>
                  <a:cubicBezTo>
                    <a:pt x="166370" y="318678"/>
                    <a:pt x="171148" y="318678"/>
                    <a:pt x="174158" y="315749"/>
                  </a:cubicBezTo>
                  <a:lnTo>
                    <a:pt x="190633" y="299285"/>
                  </a:lnTo>
                  <a:close/>
                  <a:moveTo>
                    <a:pt x="222684" y="148231"/>
                  </a:moveTo>
                  <a:lnTo>
                    <a:pt x="222684" y="148231"/>
                  </a:lnTo>
                  <a:lnTo>
                    <a:pt x="148480" y="222343"/>
                  </a:lnTo>
                  <a:lnTo>
                    <a:pt x="52763" y="126625"/>
                  </a:lnTo>
                  <a:lnTo>
                    <a:pt x="126794" y="52423"/>
                  </a:lnTo>
                  <a:lnTo>
                    <a:pt x="222684" y="148231"/>
                  </a:lnTo>
                  <a:close/>
                  <a:moveTo>
                    <a:pt x="159017" y="232880"/>
                  </a:moveTo>
                  <a:lnTo>
                    <a:pt x="233219" y="158767"/>
                  </a:lnTo>
                  <a:lnTo>
                    <a:pt x="251372" y="176829"/>
                  </a:lnTo>
                  <a:lnTo>
                    <a:pt x="177169" y="250850"/>
                  </a:lnTo>
                  <a:lnTo>
                    <a:pt x="159017" y="232880"/>
                  </a:lnTo>
                  <a:lnTo>
                    <a:pt x="159017" y="232880"/>
                  </a:lnTo>
                </a:path>
              </a:pathLst>
            </a:custGeom>
            <a:solidFill>
              <a:schemeClr val="bg1"/>
            </a:solidFill>
            <a:ln w="119" cap="flat">
              <a:noFill/>
              <a:prstDash val="solid"/>
              <a:miter/>
            </a:ln>
          </p:spPr>
          <p:txBody>
            <a:bodyPr rtlCol="0" anchor="ctr"/>
            <a:lstStyle/>
            <a:p>
              <a:endParaRPr lang="zh-CN" altLang="en-US">
                <a:solidFill>
                  <a:schemeClr val="tx1">
                    <a:lumMod val="95000"/>
                    <a:lumOff val="5000"/>
                  </a:schemeClr>
                </a:solidFill>
                <a:cs typeface="Montserrat" panose="00000500000000000000" pitchFamily="2" charset="0"/>
              </a:endParaRPr>
            </a:p>
          </p:txBody>
        </p:sp>
        <p:sp>
          <p:nvSpPr>
            <p:cNvPr id="107" name="矩形 106"/>
            <p:cNvSpPr/>
            <p:nvPr/>
          </p:nvSpPr>
          <p:spPr>
            <a:xfrm>
              <a:off x="13993" y="2617"/>
              <a:ext cx="2399" cy="671"/>
            </a:xfrm>
            <a:prstGeom prst="rect">
              <a:avLst/>
            </a:prstGeom>
          </p:spPr>
          <p:txBody>
            <a:bodyPr wrap="square">
              <a:spAutoFit/>
            </a:bodyPr>
            <a:lstStyle/>
            <a:p>
              <a:pPr algn="just">
                <a:lnSpc>
                  <a:spcPct val="110000"/>
                </a:lnSpc>
              </a:pPr>
              <a:endParaRPr lang="zh-CN" altLang="en-US">
                <a:latin typeface="+mj-ea"/>
                <a:ea typeface="+mj-ea"/>
                <a:cs typeface="Montserrat" panose="00000500000000000000" pitchFamily="2" charset="0"/>
              </a:endParaRPr>
            </a:p>
          </p:txBody>
        </p:sp>
        <p:sp>
          <p:nvSpPr>
            <p:cNvPr id="108" name="矩形 107"/>
            <p:cNvSpPr/>
            <p:nvPr/>
          </p:nvSpPr>
          <p:spPr>
            <a:xfrm>
              <a:off x="13993" y="3452"/>
              <a:ext cx="3568" cy="561"/>
            </a:xfrm>
            <a:prstGeom prst="rect">
              <a:avLst/>
            </a:prstGeom>
          </p:spPr>
          <p:txBody>
            <a:bodyPr wrap="square">
              <a:spAutoFit/>
            </a:bodyPr>
            <a:lstStyle/>
            <a:p>
              <a:pPr algn="just">
                <a:lnSpc>
                  <a:spcPct val="130000"/>
                </a:lnSpc>
              </a:pPr>
              <a:endParaRPr lang="zh-CN" altLang="en-US" sz="1200" dirty="0">
                <a:solidFill>
                  <a:schemeClr val="bg1">
                    <a:lumMod val="50000"/>
                  </a:schemeClr>
                </a:solidFill>
                <a:cs typeface="Montserrat" panose="00000500000000000000" pitchFamily="2" charset="0"/>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19" name="图片 118"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28958" t="49654" r="28068" b="12455"/>
          <a:stretch>
            <a:fillRect/>
          </a:stretch>
        </p:blipFill>
        <p:spPr>
          <a:xfrm rot="383046">
            <a:off x="3445820" y="4872146"/>
            <a:ext cx="8802006" cy="2482914"/>
          </a:xfrm>
          <a:custGeom>
            <a:avLst/>
            <a:gdLst>
              <a:gd name="connsiteX0" fmla="*/ 8634390 w 8802006"/>
              <a:gd name="connsiteY0" fmla="*/ 0 h 2482914"/>
              <a:gd name="connsiteX1" fmla="*/ 8802006 w 8802006"/>
              <a:gd name="connsiteY1" fmla="*/ 1498084 h 2482914"/>
              <a:gd name="connsiteX2" fmla="*/ 0 w 8802006"/>
              <a:gd name="connsiteY2" fmla="*/ 2482914 h 2482914"/>
              <a:gd name="connsiteX3" fmla="*/ 1795837 w 8802006"/>
              <a:gd name="connsiteY3" fmla="*/ 1377004 h 2482914"/>
              <a:gd name="connsiteX4" fmla="*/ 4793741 w 8802006"/>
              <a:gd name="connsiteY4" fmla="*/ 939107 h 2482914"/>
              <a:gd name="connsiteX5" fmla="*/ 7437962 w 8802006"/>
              <a:gd name="connsiteY5" fmla="*/ 417000 h 2482914"/>
              <a:gd name="connsiteX6" fmla="*/ 8566386 w 8802006"/>
              <a:gd name="connsiteY6" fmla="*/ 63315 h 248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02006" h="2482914">
                <a:moveTo>
                  <a:pt x="8634390" y="0"/>
                </a:moveTo>
                <a:lnTo>
                  <a:pt x="8802006" y="1498084"/>
                </a:lnTo>
                <a:lnTo>
                  <a:pt x="0" y="2482914"/>
                </a:lnTo>
                <a:lnTo>
                  <a:pt x="1795837" y="1377004"/>
                </a:lnTo>
                <a:lnTo>
                  <a:pt x="4793741" y="939107"/>
                </a:lnTo>
                <a:lnTo>
                  <a:pt x="7437962" y="417000"/>
                </a:lnTo>
                <a:lnTo>
                  <a:pt x="8566386" y="63315"/>
                </a:lnTo>
                <a:close/>
              </a:path>
            </a:pathLst>
          </a:custGeom>
        </p:spPr>
      </p:pic>
      <p:pic>
        <p:nvPicPr>
          <p:cNvPr id="118" name="图片 117"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0745" t="11235" r="45181"/>
          <a:stretch>
            <a:fillRect/>
          </a:stretch>
        </p:blipFill>
        <p:spPr>
          <a:xfrm rot="1017594">
            <a:off x="-466012" y="-1671493"/>
            <a:ext cx="13124023" cy="8456279"/>
          </a:xfrm>
          <a:custGeom>
            <a:avLst/>
            <a:gdLst>
              <a:gd name="connsiteX0" fmla="*/ 0 w 13124023"/>
              <a:gd name="connsiteY0" fmla="*/ 3556435 h 8456279"/>
              <a:gd name="connsiteX1" fmla="*/ 11661760 w 13124023"/>
              <a:gd name="connsiteY1" fmla="*/ 0 h 8456279"/>
              <a:gd name="connsiteX2" fmla="*/ 13124023 w 13124023"/>
              <a:gd name="connsiteY2" fmla="*/ 4794849 h 8456279"/>
              <a:gd name="connsiteX3" fmla="*/ 8801370 w 13124023"/>
              <a:gd name="connsiteY3" fmla="*/ 5425236 h 8456279"/>
              <a:gd name="connsiteX4" fmla="*/ 8532031 w 13124023"/>
              <a:gd name="connsiteY4" fmla="*/ 5498693 h 8456279"/>
              <a:gd name="connsiteX5" fmla="*/ 6230393 w 13124023"/>
              <a:gd name="connsiteY5" fmla="*/ 6551568 h 8456279"/>
              <a:gd name="connsiteX6" fmla="*/ 5789656 w 13124023"/>
              <a:gd name="connsiteY6" fmla="*/ 8167610 h 8456279"/>
              <a:gd name="connsiteX7" fmla="*/ 5952032 w 13124023"/>
              <a:gd name="connsiteY7" fmla="*/ 8456279 h 8456279"/>
              <a:gd name="connsiteX8" fmla="*/ 1494284 w 13124023"/>
              <a:gd name="connsiteY8" fmla="*/ 8456279 h 8456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24023" h="8456279">
                <a:moveTo>
                  <a:pt x="0" y="3556435"/>
                </a:moveTo>
                <a:lnTo>
                  <a:pt x="11661760" y="0"/>
                </a:lnTo>
                <a:lnTo>
                  <a:pt x="13124023" y="4794849"/>
                </a:lnTo>
                <a:lnTo>
                  <a:pt x="8801370" y="5425236"/>
                </a:lnTo>
                <a:lnTo>
                  <a:pt x="8532031" y="5498693"/>
                </a:lnTo>
                <a:lnTo>
                  <a:pt x="6230393" y="6551568"/>
                </a:lnTo>
                <a:lnTo>
                  <a:pt x="5789656" y="8167610"/>
                </a:lnTo>
                <a:lnTo>
                  <a:pt x="5952032" y="8456279"/>
                </a:lnTo>
                <a:lnTo>
                  <a:pt x="1494284" y="8456279"/>
                </a:lnTo>
                <a:close/>
              </a:path>
            </a:pathLst>
          </a:custGeom>
        </p:spPr>
      </p:pic>
      <p:sp>
        <p:nvSpPr>
          <p:cNvPr id="95" name="文本框 94"/>
          <p:cNvSpPr txBox="1"/>
          <p:nvPr/>
        </p:nvSpPr>
        <p:spPr>
          <a:xfrm>
            <a:off x="1568633" y="5872613"/>
            <a:ext cx="3674641" cy="985387"/>
          </a:xfrm>
          <a:prstGeom prst="rect">
            <a:avLst/>
          </a:prstGeom>
          <a:noFill/>
        </p:spPr>
        <p:txBody>
          <a:bodyPr wrap="square" rtlCol="0">
            <a:noAutofit/>
          </a:bodyPr>
          <a:lstStyle/>
          <a:p>
            <a:pPr algn="ctr">
              <a:lnSpc>
                <a:spcPct val="130000"/>
              </a:lnSpc>
            </a:pPr>
            <a:r>
              <a:rPr lang="zh-CN" altLang="en-US" sz="1200" dirty="0">
                <a:solidFill>
                  <a:schemeClr val="bg1">
                    <a:lumMod val="50000"/>
                  </a:schemeClr>
                </a:solidFill>
                <a:cs typeface="Montserrat" panose="00000500000000000000" pitchFamily="2" charset="0"/>
              </a:rPr>
              <a:t>赵丽颖粉丝积极情感</a:t>
            </a:r>
            <a:endParaRPr lang="zh-CN" altLang="en-US" sz="1200" dirty="0">
              <a:solidFill>
                <a:schemeClr val="bg1">
                  <a:lumMod val="50000"/>
                </a:schemeClr>
              </a:solidFill>
              <a:cs typeface="Montserrat" panose="00000500000000000000" pitchFamily="2" charset="0"/>
            </a:endParaRPr>
          </a:p>
        </p:txBody>
      </p:sp>
      <p:grpSp>
        <p:nvGrpSpPr>
          <p:cNvPr id="112" name="组合 111"/>
          <p:cNvGrpSpPr/>
          <p:nvPr userDrawn="1"/>
        </p:nvGrpSpPr>
        <p:grpSpPr>
          <a:xfrm>
            <a:off x="5367591" y="1383693"/>
            <a:ext cx="5956637" cy="4495712"/>
            <a:chOff x="8680" y="1805"/>
            <a:chExt cx="7712" cy="8630"/>
          </a:xfrm>
        </p:grpSpPr>
        <p:sp>
          <p:nvSpPr>
            <p:cNvPr id="98" name="矩形 97"/>
            <p:cNvSpPr/>
            <p:nvPr/>
          </p:nvSpPr>
          <p:spPr>
            <a:xfrm>
              <a:off x="9309" y="2665"/>
              <a:ext cx="3568" cy="565"/>
            </a:xfrm>
            <a:prstGeom prst="rect">
              <a:avLst/>
            </a:prstGeom>
          </p:spPr>
          <p:txBody>
            <a:bodyPr wrap="square">
              <a:noAutofit/>
            </a:bodyPr>
            <a:lstStyle/>
            <a:p>
              <a:pPr algn="just">
                <a:lnSpc>
                  <a:spcPct val="110000"/>
                </a:lnSpc>
              </a:pPr>
              <a:endParaRPr lang="zh-CN" altLang="en-US" sz="1600" dirty="0">
                <a:solidFill>
                  <a:schemeClr val="accent1"/>
                </a:solidFill>
                <a:latin typeface="+mj-ea"/>
                <a:ea typeface="+mj-ea"/>
                <a:cs typeface="Montserrat" panose="00000500000000000000" pitchFamily="2" charset="0"/>
              </a:endParaRPr>
            </a:p>
          </p:txBody>
        </p:sp>
        <p:grpSp>
          <p:nvGrpSpPr>
            <p:cNvPr id="101" name="组合 100"/>
            <p:cNvGrpSpPr/>
            <p:nvPr/>
          </p:nvGrpSpPr>
          <p:grpSpPr>
            <a:xfrm>
              <a:off x="8680" y="1805"/>
              <a:ext cx="516" cy="664"/>
              <a:chOff x="3909718" y="4742206"/>
              <a:chExt cx="599687" cy="771218"/>
            </a:xfrm>
          </p:grpSpPr>
          <p:sp>
            <p:nvSpPr>
              <p:cNvPr id="102" name="椭圆 101"/>
              <p:cNvSpPr/>
              <p:nvPr/>
            </p:nvSpPr>
            <p:spPr>
              <a:xfrm>
                <a:off x="3909718" y="4742206"/>
                <a:ext cx="599687" cy="77121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103" name="图形 65"/>
              <p:cNvSpPr/>
              <p:nvPr/>
            </p:nvSpPr>
            <p:spPr>
              <a:xfrm flipV="1">
                <a:off x="4072264" y="4968637"/>
                <a:ext cx="265109" cy="276917"/>
              </a:xfrm>
              <a:custGeom>
                <a:avLst/>
                <a:gdLst>
                  <a:gd name="connsiteX0" fmla="*/ 190425 w 319313"/>
                  <a:gd name="connsiteY0" fmla="*/ 48804 h 276893"/>
                  <a:gd name="connsiteX1" fmla="*/ 190425 w 319313"/>
                  <a:gd name="connsiteY1" fmla="*/ 48804 h 276893"/>
                  <a:gd name="connsiteX2" fmla="*/ 190425 w 319313"/>
                  <a:gd name="connsiteY2" fmla="*/ 48367 h 276893"/>
                  <a:gd name="connsiteX3" fmla="*/ 192253 w 319313"/>
                  <a:gd name="connsiteY3" fmla="*/ 43667 h 276893"/>
                  <a:gd name="connsiteX4" fmla="*/ 192253 w 319313"/>
                  <a:gd name="connsiteY4" fmla="*/ 43488 h 276893"/>
                  <a:gd name="connsiteX5" fmla="*/ 192522 w 319313"/>
                  <a:gd name="connsiteY5" fmla="*/ 43310 h 276893"/>
                  <a:gd name="connsiteX6" fmla="*/ 197748 w 319313"/>
                  <a:gd name="connsiteY6" fmla="*/ 41222 h 276893"/>
                  <a:gd name="connsiteX7" fmla="*/ 202975 w 319313"/>
                  <a:gd name="connsiteY7" fmla="*/ 43310 h 276893"/>
                  <a:gd name="connsiteX8" fmla="*/ 202975 w 319313"/>
                  <a:gd name="connsiteY8" fmla="*/ 43310 h 276893"/>
                  <a:gd name="connsiteX9" fmla="*/ 205232 w 319313"/>
                  <a:gd name="connsiteY9" fmla="*/ 48367 h 276893"/>
                  <a:gd name="connsiteX10" fmla="*/ 205232 w 319313"/>
                  <a:gd name="connsiteY10" fmla="*/ 48456 h 276893"/>
                  <a:gd name="connsiteX11" fmla="*/ 205232 w 319313"/>
                  <a:gd name="connsiteY11" fmla="*/ 48626 h 276893"/>
                  <a:gd name="connsiteX12" fmla="*/ 205232 w 319313"/>
                  <a:gd name="connsiteY12" fmla="*/ 48804 h 276893"/>
                  <a:gd name="connsiteX13" fmla="*/ 202975 w 319313"/>
                  <a:gd name="connsiteY13" fmla="*/ 53763 h 276893"/>
                  <a:gd name="connsiteX14" fmla="*/ 202975 w 319313"/>
                  <a:gd name="connsiteY14" fmla="*/ 53763 h 276893"/>
                  <a:gd name="connsiteX15" fmla="*/ 202975 w 319313"/>
                  <a:gd name="connsiteY15" fmla="*/ 53763 h 276893"/>
                  <a:gd name="connsiteX16" fmla="*/ 197748 w 319313"/>
                  <a:gd name="connsiteY16" fmla="*/ 55859 h 276893"/>
                  <a:gd name="connsiteX17" fmla="*/ 192522 w 319313"/>
                  <a:gd name="connsiteY17" fmla="*/ 53763 h 276893"/>
                  <a:gd name="connsiteX18" fmla="*/ 190425 w 319313"/>
                  <a:gd name="connsiteY18" fmla="*/ 48804 h 276893"/>
                  <a:gd name="connsiteX19" fmla="*/ 130676 w 319313"/>
                  <a:gd name="connsiteY19" fmla="*/ 170658 h 276893"/>
                  <a:gd name="connsiteX20" fmla="*/ 130676 w 319313"/>
                  <a:gd name="connsiteY20" fmla="*/ 170658 h 276893"/>
                  <a:gd name="connsiteX21" fmla="*/ 130676 w 319313"/>
                  <a:gd name="connsiteY21" fmla="*/ 121183 h 276893"/>
                  <a:gd name="connsiteX22" fmla="*/ 173702 w 319313"/>
                  <a:gd name="connsiteY22" fmla="*/ 145745 h 276893"/>
                  <a:gd name="connsiteX23" fmla="*/ 130676 w 319313"/>
                  <a:gd name="connsiteY23" fmla="*/ 170658 h 276893"/>
                  <a:gd name="connsiteX24" fmla="*/ 124843 w 319313"/>
                  <a:gd name="connsiteY24" fmla="*/ 202187 h 276893"/>
                  <a:gd name="connsiteX25" fmla="*/ 124843 w 319313"/>
                  <a:gd name="connsiteY25" fmla="*/ 202187 h 276893"/>
                  <a:gd name="connsiteX26" fmla="*/ 204277 w 319313"/>
                  <a:gd name="connsiteY26" fmla="*/ 156368 h 276893"/>
                  <a:gd name="connsiteX27" fmla="*/ 208718 w 319313"/>
                  <a:gd name="connsiteY27" fmla="*/ 139646 h 276893"/>
                  <a:gd name="connsiteX28" fmla="*/ 204277 w 319313"/>
                  <a:gd name="connsiteY28" fmla="*/ 135293 h 276893"/>
                  <a:gd name="connsiteX29" fmla="*/ 164381 w 319313"/>
                  <a:gd name="connsiteY29" fmla="*/ 112121 h 276893"/>
                  <a:gd name="connsiteX30" fmla="*/ 124584 w 319313"/>
                  <a:gd name="connsiteY30" fmla="*/ 89127 h 276893"/>
                  <a:gd name="connsiteX31" fmla="*/ 107861 w 319313"/>
                  <a:gd name="connsiteY31" fmla="*/ 93659 h 276893"/>
                  <a:gd name="connsiteX32" fmla="*/ 106112 w 319313"/>
                  <a:gd name="connsiteY32" fmla="*/ 99758 h 276893"/>
                  <a:gd name="connsiteX33" fmla="*/ 106024 w 319313"/>
                  <a:gd name="connsiteY33" fmla="*/ 99758 h 276893"/>
                  <a:gd name="connsiteX34" fmla="*/ 106112 w 319313"/>
                  <a:gd name="connsiteY34" fmla="*/ 191911 h 276893"/>
                  <a:gd name="connsiteX35" fmla="*/ 118394 w 319313"/>
                  <a:gd name="connsiteY35" fmla="*/ 204104 h 276893"/>
                  <a:gd name="connsiteX36" fmla="*/ 124843 w 319313"/>
                  <a:gd name="connsiteY36" fmla="*/ 202187 h 276893"/>
                  <a:gd name="connsiteX37" fmla="*/ 277698 w 319313"/>
                  <a:gd name="connsiteY37" fmla="*/ 251045 h 276893"/>
                  <a:gd name="connsiteX38" fmla="*/ 277698 w 319313"/>
                  <a:gd name="connsiteY38" fmla="*/ 251045 h 276893"/>
                  <a:gd name="connsiteX39" fmla="*/ 38702 w 319313"/>
                  <a:gd name="connsiteY39" fmla="*/ 251045 h 276893"/>
                  <a:gd name="connsiteX40" fmla="*/ 28248 w 319313"/>
                  <a:gd name="connsiteY40" fmla="*/ 247041 h 276893"/>
                  <a:gd name="connsiteX41" fmla="*/ 27722 w 319313"/>
                  <a:gd name="connsiteY41" fmla="*/ 246604 h 276893"/>
                  <a:gd name="connsiteX42" fmla="*/ 23191 w 319313"/>
                  <a:gd name="connsiteY42" fmla="*/ 235454 h 276893"/>
                  <a:gd name="connsiteX43" fmla="*/ 23191 w 319313"/>
                  <a:gd name="connsiteY43" fmla="*/ 38699 h 276893"/>
                  <a:gd name="connsiteX44" fmla="*/ 27553 w 319313"/>
                  <a:gd name="connsiteY44" fmla="*/ 27898 h 276893"/>
                  <a:gd name="connsiteX45" fmla="*/ 27722 w 319313"/>
                  <a:gd name="connsiteY45" fmla="*/ 27809 h 276893"/>
                  <a:gd name="connsiteX46" fmla="*/ 27722 w 319313"/>
                  <a:gd name="connsiteY46" fmla="*/ 27720 h 276893"/>
                  <a:gd name="connsiteX47" fmla="*/ 38702 w 319313"/>
                  <a:gd name="connsiteY47" fmla="*/ 23196 h 276893"/>
                  <a:gd name="connsiteX48" fmla="*/ 277698 w 319313"/>
                  <a:gd name="connsiteY48" fmla="*/ 23196 h 276893"/>
                  <a:gd name="connsiteX49" fmla="*/ 288329 w 319313"/>
                  <a:gd name="connsiteY49" fmla="*/ 27292 h 276893"/>
                  <a:gd name="connsiteX50" fmla="*/ 288847 w 319313"/>
                  <a:gd name="connsiteY50" fmla="*/ 27809 h 276893"/>
                  <a:gd name="connsiteX51" fmla="*/ 293379 w 319313"/>
                  <a:gd name="connsiteY51" fmla="*/ 38699 h 276893"/>
                  <a:gd name="connsiteX52" fmla="*/ 293379 w 319313"/>
                  <a:gd name="connsiteY52" fmla="*/ 235454 h 276893"/>
                  <a:gd name="connsiteX53" fmla="*/ 288847 w 319313"/>
                  <a:gd name="connsiteY53" fmla="*/ 246256 h 276893"/>
                  <a:gd name="connsiteX54" fmla="*/ 288847 w 319313"/>
                  <a:gd name="connsiteY54" fmla="*/ 246604 h 276893"/>
                  <a:gd name="connsiteX55" fmla="*/ 288847 w 319313"/>
                  <a:gd name="connsiteY55" fmla="*/ 246604 h 276893"/>
                  <a:gd name="connsiteX56" fmla="*/ 277698 w 319313"/>
                  <a:gd name="connsiteY56" fmla="*/ 251045 h 276893"/>
                  <a:gd name="connsiteX57" fmla="*/ 38702 w 319313"/>
                  <a:gd name="connsiteY57" fmla="*/ 275528 h 276893"/>
                  <a:gd name="connsiteX58" fmla="*/ 38702 w 319313"/>
                  <a:gd name="connsiteY58" fmla="*/ 275528 h 276893"/>
                  <a:gd name="connsiteX59" fmla="*/ 277698 w 319313"/>
                  <a:gd name="connsiteY59" fmla="*/ 275528 h 276893"/>
                  <a:gd name="connsiteX60" fmla="*/ 306098 w 319313"/>
                  <a:gd name="connsiteY60" fmla="*/ 263942 h 276893"/>
                  <a:gd name="connsiteX61" fmla="*/ 306098 w 319313"/>
                  <a:gd name="connsiteY61" fmla="*/ 263764 h 276893"/>
                  <a:gd name="connsiteX62" fmla="*/ 317942 w 319313"/>
                  <a:gd name="connsiteY62" fmla="*/ 235454 h 276893"/>
                  <a:gd name="connsiteX63" fmla="*/ 317942 w 319313"/>
                  <a:gd name="connsiteY63" fmla="*/ 38699 h 276893"/>
                  <a:gd name="connsiteX64" fmla="*/ 306098 w 319313"/>
                  <a:gd name="connsiteY64" fmla="*/ 10389 h 276893"/>
                  <a:gd name="connsiteX65" fmla="*/ 305223 w 319313"/>
                  <a:gd name="connsiteY65" fmla="*/ 9693 h 276893"/>
                  <a:gd name="connsiteX66" fmla="*/ 277698 w 319313"/>
                  <a:gd name="connsiteY66" fmla="*/ -1366 h 276893"/>
                  <a:gd name="connsiteX67" fmla="*/ 38702 w 319313"/>
                  <a:gd name="connsiteY67" fmla="*/ -1366 h 276893"/>
                  <a:gd name="connsiteX68" fmla="*/ 10482 w 319313"/>
                  <a:gd name="connsiteY68" fmla="*/ 10389 h 276893"/>
                  <a:gd name="connsiteX69" fmla="*/ 10392 w 319313"/>
                  <a:gd name="connsiteY69" fmla="*/ 10569 h 276893"/>
                  <a:gd name="connsiteX70" fmla="*/ -1372 w 319313"/>
                  <a:gd name="connsiteY70" fmla="*/ 38699 h 276893"/>
                  <a:gd name="connsiteX71" fmla="*/ -1372 w 319313"/>
                  <a:gd name="connsiteY71" fmla="*/ 235454 h 276893"/>
                  <a:gd name="connsiteX72" fmla="*/ 10392 w 319313"/>
                  <a:gd name="connsiteY72" fmla="*/ 263942 h 276893"/>
                  <a:gd name="connsiteX73" fmla="*/ 11177 w 319313"/>
                  <a:gd name="connsiteY73" fmla="*/ 264549 h 276893"/>
                  <a:gd name="connsiteX74" fmla="*/ 38702 w 319313"/>
                  <a:gd name="connsiteY74" fmla="*/ 275528 h 276893"/>
                  <a:gd name="connsiteX75" fmla="*/ 67618 w 319313"/>
                  <a:gd name="connsiteY75" fmla="*/ 41222 h 276893"/>
                  <a:gd name="connsiteX76" fmla="*/ 60214 w 319313"/>
                  <a:gd name="connsiteY76" fmla="*/ 48626 h 276893"/>
                  <a:gd name="connsiteX77" fmla="*/ 67618 w 319313"/>
                  <a:gd name="connsiteY77" fmla="*/ 55859 h 276893"/>
                  <a:gd name="connsiteX78" fmla="*/ 176840 w 319313"/>
                  <a:gd name="connsiteY78" fmla="*/ 55859 h 276893"/>
                  <a:gd name="connsiteX79" fmla="*/ 182068 w 319313"/>
                  <a:gd name="connsiteY79" fmla="*/ 64216 h 276893"/>
                  <a:gd name="connsiteX80" fmla="*/ 197748 w 319313"/>
                  <a:gd name="connsiteY80" fmla="*/ 70666 h 276893"/>
                  <a:gd name="connsiteX81" fmla="*/ 213419 w 319313"/>
                  <a:gd name="connsiteY81" fmla="*/ 64216 h 276893"/>
                  <a:gd name="connsiteX82" fmla="*/ 213419 w 319313"/>
                  <a:gd name="connsiteY82" fmla="*/ 64216 h 276893"/>
                  <a:gd name="connsiteX83" fmla="*/ 218644 w 319313"/>
                  <a:gd name="connsiteY83" fmla="*/ 55859 h 276893"/>
                  <a:gd name="connsiteX84" fmla="*/ 248962 w 319313"/>
                  <a:gd name="connsiteY84" fmla="*/ 55859 h 276893"/>
                  <a:gd name="connsiteX85" fmla="*/ 256275 w 319313"/>
                  <a:gd name="connsiteY85" fmla="*/ 48626 h 276893"/>
                  <a:gd name="connsiteX86" fmla="*/ 248962 w 319313"/>
                  <a:gd name="connsiteY86" fmla="*/ 41222 h 276893"/>
                  <a:gd name="connsiteX87" fmla="*/ 218644 w 319313"/>
                  <a:gd name="connsiteY87" fmla="*/ 41222 h 276893"/>
                  <a:gd name="connsiteX88" fmla="*/ 213419 w 319313"/>
                  <a:gd name="connsiteY88" fmla="*/ 32866 h 276893"/>
                  <a:gd name="connsiteX89" fmla="*/ 213419 w 319313"/>
                  <a:gd name="connsiteY89" fmla="*/ 32866 h 276893"/>
                  <a:gd name="connsiteX90" fmla="*/ 197748 w 319313"/>
                  <a:gd name="connsiteY90" fmla="*/ 26417 h 276893"/>
                  <a:gd name="connsiteX91" fmla="*/ 182068 w 319313"/>
                  <a:gd name="connsiteY91" fmla="*/ 32866 h 276893"/>
                  <a:gd name="connsiteX92" fmla="*/ 181721 w 319313"/>
                  <a:gd name="connsiteY92" fmla="*/ 33561 h 276893"/>
                  <a:gd name="connsiteX93" fmla="*/ 176840 w 319313"/>
                  <a:gd name="connsiteY93" fmla="*/ 41222 h 276893"/>
                  <a:gd name="connsiteX94" fmla="*/ 67618 w 319313"/>
                  <a:gd name="connsiteY94" fmla="*/ 41222 h 276893"/>
                  <a:gd name="connsiteX95" fmla="*/ 67618 w 319313"/>
                  <a:gd name="connsiteY95" fmla="*/ 41222 h 276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319313" h="276893">
                    <a:moveTo>
                      <a:pt x="190425" y="48804"/>
                    </a:moveTo>
                    <a:lnTo>
                      <a:pt x="190425" y="48804"/>
                    </a:lnTo>
                    <a:lnTo>
                      <a:pt x="190425" y="48367"/>
                    </a:lnTo>
                    <a:cubicBezTo>
                      <a:pt x="190425" y="46539"/>
                      <a:pt x="191122" y="44880"/>
                      <a:pt x="192253" y="43667"/>
                    </a:cubicBezTo>
                    <a:lnTo>
                      <a:pt x="192253" y="43488"/>
                    </a:lnTo>
                    <a:lnTo>
                      <a:pt x="192522" y="43310"/>
                    </a:lnTo>
                    <a:cubicBezTo>
                      <a:pt x="193823" y="42008"/>
                      <a:pt x="195651" y="41222"/>
                      <a:pt x="197748" y="41222"/>
                    </a:cubicBezTo>
                    <a:cubicBezTo>
                      <a:pt x="199835" y="41222"/>
                      <a:pt x="201753" y="42008"/>
                      <a:pt x="202975" y="43310"/>
                    </a:cubicBezTo>
                    <a:lnTo>
                      <a:pt x="202975" y="43310"/>
                    </a:lnTo>
                    <a:cubicBezTo>
                      <a:pt x="204277" y="44622"/>
                      <a:pt x="205062" y="46449"/>
                      <a:pt x="205232" y="48367"/>
                    </a:cubicBezTo>
                    <a:lnTo>
                      <a:pt x="205232" y="48456"/>
                    </a:lnTo>
                    <a:lnTo>
                      <a:pt x="205232" y="48626"/>
                    </a:lnTo>
                    <a:lnTo>
                      <a:pt x="205232" y="48804"/>
                    </a:lnTo>
                    <a:cubicBezTo>
                      <a:pt x="205062" y="50721"/>
                      <a:pt x="204277" y="52550"/>
                      <a:pt x="202975" y="53763"/>
                    </a:cubicBezTo>
                    <a:lnTo>
                      <a:pt x="202975" y="53763"/>
                    </a:lnTo>
                    <a:lnTo>
                      <a:pt x="202975" y="53763"/>
                    </a:lnTo>
                    <a:cubicBezTo>
                      <a:pt x="201753" y="55164"/>
                      <a:pt x="199835" y="55859"/>
                      <a:pt x="197748" y="55859"/>
                    </a:cubicBezTo>
                    <a:cubicBezTo>
                      <a:pt x="195651" y="55859"/>
                      <a:pt x="193823" y="55164"/>
                      <a:pt x="192522" y="53763"/>
                    </a:cubicBezTo>
                    <a:cubicBezTo>
                      <a:pt x="191299" y="52550"/>
                      <a:pt x="190425" y="50721"/>
                      <a:pt x="190425" y="48804"/>
                    </a:cubicBezTo>
                    <a:close/>
                    <a:moveTo>
                      <a:pt x="130676" y="170658"/>
                    </a:moveTo>
                    <a:lnTo>
                      <a:pt x="130676" y="170658"/>
                    </a:lnTo>
                    <a:lnTo>
                      <a:pt x="130676" y="121183"/>
                    </a:lnTo>
                    <a:cubicBezTo>
                      <a:pt x="144963" y="129371"/>
                      <a:pt x="159245" y="137558"/>
                      <a:pt x="173702" y="145745"/>
                    </a:cubicBezTo>
                    <a:lnTo>
                      <a:pt x="130676" y="170658"/>
                    </a:lnTo>
                    <a:close/>
                    <a:moveTo>
                      <a:pt x="124843" y="202187"/>
                    </a:moveTo>
                    <a:lnTo>
                      <a:pt x="124843" y="202187"/>
                    </a:lnTo>
                    <a:lnTo>
                      <a:pt x="204277" y="156368"/>
                    </a:lnTo>
                    <a:cubicBezTo>
                      <a:pt x="210109" y="153149"/>
                      <a:pt x="212206" y="145567"/>
                      <a:pt x="208718" y="139646"/>
                    </a:cubicBezTo>
                    <a:cubicBezTo>
                      <a:pt x="207674" y="137906"/>
                      <a:pt x="206104" y="136248"/>
                      <a:pt x="204277" y="135293"/>
                    </a:cubicBezTo>
                    <a:lnTo>
                      <a:pt x="164381" y="112121"/>
                    </a:lnTo>
                    <a:lnTo>
                      <a:pt x="124584" y="89127"/>
                    </a:lnTo>
                    <a:cubicBezTo>
                      <a:pt x="118653" y="85907"/>
                      <a:pt x="111170" y="87905"/>
                      <a:pt x="107861" y="93659"/>
                    </a:cubicBezTo>
                    <a:cubicBezTo>
                      <a:pt x="106638" y="95577"/>
                      <a:pt x="106112" y="97663"/>
                      <a:pt x="106112" y="99758"/>
                    </a:cubicBezTo>
                    <a:lnTo>
                      <a:pt x="106024" y="99758"/>
                    </a:lnTo>
                    <a:lnTo>
                      <a:pt x="106112" y="191911"/>
                    </a:lnTo>
                    <a:cubicBezTo>
                      <a:pt x="106112" y="198700"/>
                      <a:pt x="111687" y="204104"/>
                      <a:pt x="118394" y="204104"/>
                    </a:cubicBezTo>
                    <a:cubicBezTo>
                      <a:pt x="120748" y="204104"/>
                      <a:pt x="122925" y="203488"/>
                      <a:pt x="124843" y="202187"/>
                    </a:cubicBezTo>
                    <a:close/>
                    <a:moveTo>
                      <a:pt x="277698" y="251045"/>
                    </a:moveTo>
                    <a:lnTo>
                      <a:pt x="277698" y="251045"/>
                    </a:lnTo>
                    <a:lnTo>
                      <a:pt x="38702" y="251045"/>
                    </a:lnTo>
                    <a:cubicBezTo>
                      <a:pt x="34688" y="251045"/>
                      <a:pt x="31031" y="249564"/>
                      <a:pt x="28248" y="247041"/>
                    </a:cubicBezTo>
                    <a:lnTo>
                      <a:pt x="27722" y="246604"/>
                    </a:lnTo>
                    <a:cubicBezTo>
                      <a:pt x="24939" y="243643"/>
                      <a:pt x="23191" y="239638"/>
                      <a:pt x="23191" y="235454"/>
                    </a:cubicBezTo>
                    <a:lnTo>
                      <a:pt x="23191" y="38699"/>
                    </a:lnTo>
                    <a:cubicBezTo>
                      <a:pt x="23191" y="34516"/>
                      <a:pt x="24850" y="30601"/>
                      <a:pt x="27553" y="27898"/>
                    </a:cubicBezTo>
                    <a:lnTo>
                      <a:pt x="27722" y="27809"/>
                    </a:lnTo>
                    <a:lnTo>
                      <a:pt x="27722" y="27720"/>
                    </a:lnTo>
                    <a:cubicBezTo>
                      <a:pt x="30595" y="25025"/>
                      <a:pt x="34519" y="23196"/>
                      <a:pt x="38702" y="23196"/>
                    </a:cubicBezTo>
                    <a:lnTo>
                      <a:pt x="277698" y="23196"/>
                    </a:lnTo>
                    <a:cubicBezTo>
                      <a:pt x="281794" y="23196"/>
                      <a:pt x="285539" y="24678"/>
                      <a:pt x="288329" y="27292"/>
                    </a:cubicBezTo>
                    <a:lnTo>
                      <a:pt x="288847" y="27809"/>
                    </a:lnTo>
                    <a:cubicBezTo>
                      <a:pt x="291640" y="30421"/>
                      <a:pt x="293379" y="34516"/>
                      <a:pt x="293379" y="38699"/>
                    </a:cubicBezTo>
                    <a:lnTo>
                      <a:pt x="293379" y="235454"/>
                    </a:lnTo>
                    <a:cubicBezTo>
                      <a:pt x="293379" y="239638"/>
                      <a:pt x="291640" y="243563"/>
                      <a:pt x="288847" y="246256"/>
                    </a:cubicBezTo>
                    <a:lnTo>
                      <a:pt x="288847" y="246604"/>
                    </a:lnTo>
                    <a:lnTo>
                      <a:pt x="288847" y="246604"/>
                    </a:lnTo>
                    <a:cubicBezTo>
                      <a:pt x="285887" y="249395"/>
                      <a:pt x="282060" y="251045"/>
                      <a:pt x="277698" y="251045"/>
                    </a:cubicBezTo>
                    <a:close/>
                    <a:moveTo>
                      <a:pt x="38702" y="275528"/>
                    </a:moveTo>
                    <a:lnTo>
                      <a:pt x="38702" y="275528"/>
                    </a:lnTo>
                    <a:lnTo>
                      <a:pt x="277698" y="275528"/>
                    </a:lnTo>
                    <a:cubicBezTo>
                      <a:pt x="288679" y="275528"/>
                      <a:pt x="298783" y="271167"/>
                      <a:pt x="306098" y="263942"/>
                    </a:cubicBezTo>
                    <a:lnTo>
                      <a:pt x="306098" y="263764"/>
                    </a:lnTo>
                    <a:cubicBezTo>
                      <a:pt x="313410" y="256540"/>
                      <a:pt x="317942" y="246604"/>
                      <a:pt x="317942" y="235454"/>
                    </a:cubicBezTo>
                    <a:lnTo>
                      <a:pt x="317942" y="38699"/>
                    </a:lnTo>
                    <a:cubicBezTo>
                      <a:pt x="317942" y="27720"/>
                      <a:pt x="313410" y="17622"/>
                      <a:pt x="306098" y="10389"/>
                    </a:cubicBezTo>
                    <a:lnTo>
                      <a:pt x="305223" y="9693"/>
                    </a:lnTo>
                    <a:cubicBezTo>
                      <a:pt x="298088" y="2807"/>
                      <a:pt x="288329" y="-1366"/>
                      <a:pt x="277698" y="-1366"/>
                    </a:cubicBezTo>
                    <a:lnTo>
                      <a:pt x="38702" y="-1366"/>
                    </a:lnTo>
                    <a:cubicBezTo>
                      <a:pt x="27722" y="-1366"/>
                      <a:pt x="17795" y="3155"/>
                      <a:pt x="10482" y="10389"/>
                    </a:cubicBezTo>
                    <a:lnTo>
                      <a:pt x="10392" y="10569"/>
                    </a:lnTo>
                    <a:cubicBezTo>
                      <a:pt x="3159" y="17792"/>
                      <a:pt x="-1372" y="27809"/>
                      <a:pt x="-1372" y="38699"/>
                    </a:cubicBezTo>
                    <a:lnTo>
                      <a:pt x="-1372" y="235454"/>
                    </a:lnTo>
                    <a:cubicBezTo>
                      <a:pt x="-1372" y="246604"/>
                      <a:pt x="3159" y="256540"/>
                      <a:pt x="10392" y="263942"/>
                    </a:cubicBezTo>
                    <a:lnTo>
                      <a:pt x="11177" y="264549"/>
                    </a:lnTo>
                    <a:cubicBezTo>
                      <a:pt x="18401" y="271345"/>
                      <a:pt x="28248" y="275528"/>
                      <a:pt x="38702" y="275528"/>
                    </a:cubicBezTo>
                    <a:close/>
                    <a:moveTo>
                      <a:pt x="67618" y="41222"/>
                    </a:moveTo>
                    <a:cubicBezTo>
                      <a:pt x="63613" y="41222"/>
                      <a:pt x="60214" y="44531"/>
                      <a:pt x="60214" y="48626"/>
                    </a:cubicBezTo>
                    <a:cubicBezTo>
                      <a:pt x="60214" y="52629"/>
                      <a:pt x="63613" y="55859"/>
                      <a:pt x="67618" y="55859"/>
                    </a:cubicBezTo>
                    <a:lnTo>
                      <a:pt x="176840" y="55859"/>
                    </a:lnTo>
                    <a:cubicBezTo>
                      <a:pt x="178064" y="59080"/>
                      <a:pt x="179802" y="61782"/>
                      <a:pt x="182068" y="64216"/>
                    </a:cubicBezTo>
                    <a:cubicBezTo>
                      <a:pt x="186072" y="68221"/>
                      <a:pt x="191558" y="70666"/>
                      <a:pt x="197748" y="70666"/>
                    </a:cubicBezTo>
                    <a:cubicBezTo>
                      <a:pt x="203839" y="70666"/>
                      <a:pt x="209413" y="68221"/>
                      <a:pt x="213419" y="64216"/>
                    </a:cubicBezTo>
                    <a:lnTo>
                      <a:pt x="213419" y="64216"/>
                    </a:lnTo>
                    <a:cubicBezTo>
                      <a:pt x="215684" y="61782"/>
                      <a:pt x="217602" y="59080"/>
                      <a:pt x="218644" y="55859"/>
                    </a:cubicBezTo>
                    <a:lnTo>
                      <a:pt x="248962" y="55859"/>
                    </a:lnTo>
                    <a:cubicBezTo>
                      <a:pt x="252966" y="55859"/>
                      <a:pt x="256275" y="52629"/>
                      <a:pt x="256275" y="48626"/>
                    </a:cubicBezTo>
                    <a:cubicBezTo>
                      <a:pt x="256275" y="44531"/>
                      <a:pt x="252966" y="41222"/>
                      <a:pt x="248962" y="41222"/>
                    </a:cubicBezTo>
                    <a:lnTo>
                      <a:pt x="218644" y="41222"/>
                    </a:lnTo>
                    <a:cubicBezTo>
                      <a:pt x="217602" y="38093"/>
                      <a:pt x="215684" y="35300"/>
                      <a:pt x="213419" y="32866"/>
                    </a:cubicBezTo>
                    <a:lnTo>
                      <a:pt x="213419" y="32866"/>
                    </a:lnTo>
                    <a:cubicBezTo>
                      <a:pt x="209413" y="28852"/>
                      <a:pt x="203839" y="26417"/>
                      <a:pt x="197748" y="26417"/>
                    </a:cubicBezTo>
                    <a:cubicBezTo>
                      <a:pt x="191558" y="26417"/>
                      <a:pt x="186072" y="28852"/>
                      <a:pt x="182068" y="32866"/>
                    </a:cubicBezTo>
                    <a:lnTo>
                      <a:pt x="181721" y="33561"/>
                    </a:lnTo>
                    <a:cubicBezTo>
                      <a:pt x="179624" y="35648"/>
                      <a:pt x="178064" y="38350"/>
                      <a:pt x="176840" y="41222"/>
                    </a:cubicBezTo>
                    <a:lnTo>
                      <a:pt x="67618" y="41222"/>
                    </a:lnTo>
                    <a:lnTo>
                      <a:pt x="67618" y="41222"/>
                    </a:lnTo>
                  </a:path>
                </a:pathLst>
              </a:custGeom>
              <a:solidFill>
                <a:schemeClr val="bg1"/>
              </a:solidFill>
              <a:ln w="119" cap="flat">
                <a:noFill/>
                <a:prstDash val="solid"/>
                <a:miter/>
              </a:ln>
            </p:spPr>
            <p:txBody>
              <a:bodyPr rtlCol="0" anchor="ctr"/>
              <a:lstStyle/>
              <a:p>
                <a:endParaRPr lang="zh-CN" altLang="en-US">
                  <a:solidFill>
                    <a:schemeClr val="tx1">
                      <a:lumMod val="95000"/>
                      <a:lumOff val="5000"/>
                    </a:schemeClr>
                  </a:solidFill>
                  <a:cs typeface="Montserrat" panose="00000500000000000000" pitchFamily="2" charset="0"/>
                </a:endParaRPr>
              </a:p>
            </p:txBody>
          </p:sp>
        </p:grpSp>
        <p:sp>
          <p:nvSpPr>
            <p:cNvPr id="106" name="图形 111"/>
            <p:cNvSpPr/>
            <p:nvPr/>
          </p:nvSpPr>
          <p:spPr>
            <a:xfrm flipV="1">
              <a:off x="14332" y="2000"/>
              <a:ext cx="274" cy="274"/>
            </a:xfrm>
            <a:custGeom>
              <a:avLst/>
              <a:gdLst>
                <a:gd name="connsiteX0" fmla="*/ 42499 w 318613"/>
                <a:gd name="connsiteY0" fmla="*/ 115736 h 319313"/>
                <a:gd name="connsiteX1" fmla="*/ 42499 w 318613"/>
                <a:gd name="connsiteY1" fmla="*/ 115736 h 319313"/>
                <a:gd name="connsiteX2" fmla="*/ 32670 w 318613"/>
                <a:gd name="connsiteY2" fmla="*/ 91827 h 319313"/>
                <a:gd name="connsiteX3" fmla="*/ 38065 w 318613"/>
                <a:gd name="connsiteY3" fmla="*/ 59948 h 319313"/>
                <a:gd name="connsiteX4" fmla="*/ 36207 w 318613"/>
                <a:gd name="connsiteY4" fmla="*/ 44542 h 319313"/>
                <a:gd name="connsiteX5" fmla="*/ 25762 w 318613"/>
                <a:gd name="connsiteY5" fmla="*/ 34098 h 319313"/>
                <a:gd name="connsiteX6" fmla="*/ 25580 w 318613"/>
                <a:gd name="connsiteY6" fmla="*/ 34098 h 319313"/>
                <a:gd name="connsiteX7" fmla="*/ 34438 w 318613"/>
                <a:gd name="connsiteY7" fmla="*/ 25331 h 319313"/>
                <a:gd name="connsiteX8" fmla="*/ 44439 w 318613"/>
                <a:gd name="connsiteY8" fmla="*/ 35513 h 319313"/>
                <a:gd name="connsiteX9" fmla="*/ 59581 w 318613"/>
                <a:gd name="connsiteY9" fmla="*/ 38079 h 319313"/>
                <a:gd name="connsiteX10" fmla="*/ 92167 w 318613"/>
                <a:gd name="connsiteY10" fmla="*/ 32330 h 319313"/>
                <a:gd name="connsiteX11" fmla="*/ 115895 w 318613"/>
                <a:gd name="connsiteY11" fmla="*/ 42240 h 319313"/>
                <a:gd name="connsiteX12" fmla="*/ 42499 w 318613"/>
                <a:gd name="connsiteY12" fmla="*/ 115736 h 319313"/>
                <a:gd name="connsiteX13" fmla="*/ 239767 w 318613"/>
                <a:gd name="connsiteY13" fmla="*/ 291932 h 319313"/>
                <a:gd name="connsiteX14" fmla="*/ 239767 w 318613"/>
                <a:gd name="connsiteY14" fmla="*/ 291932 h 319313"/>
                <a:gd name="connsiteX15" fmla="*/ 203200 w 318613"/>
                <a:gd name="connsiteY15" fmla="*/ 277234 h 319313"/>
                <a:gd name="connsiteX16" fmla="*/ 202846 w 318613"/>
                <a:gd name="connsiteY16" fmla="*/ 276527 h 319313"/>
                <a:gd name="connsiteX17" fmla="*/ 187795 w 318613"/>
                <a:gd name="connsiteY17" fmla="*/ 261477 h 319313"/>
                <a:gd name="connsiteX18" fmla="*/ 261998 w 318613"/>
                <a:gd name="connsiteY18" fmla="*/ 187273 h 319313"/>
                <a:gd name="connsiteX19" fmla="*/ 276867 w 318613"/>
                <a:gd name="connsiteY19" fmla="*/ 202334 h 319313"/>
                <a:gd name="connsiteX20" fmla="*/ 292099 w 318613"/>
                <a:gd name="connsiteY20" fmla="*/ 239516 h 319313"/>
                <a:gd name="connsiteX21" fmla="*/ 239767 w 318613"/>
                <a:gd name="connsiteY21" fmla="*/ 291932 h 319313"/>
                <a:gd name="connsiteX22" fmla="*/ 190633 w 318613"/>
                <a:gd name="connsiteY22" fmla="*/ 299285 h 319313"/>
                <a:gd name="connsiteX23" fmla="*/ 190633 w 318613"/>
                <a:gd name="connsiteY23" fmla="*/ 299285 h 319313"/>
                <a:gd name="connsiteX24" fmla="*/ 239767 w 318613"/>
                <a:gd name="connsiteY24" fmla="*/ 316730 h 319313"/>
                <a:gd name="connsiteX25" fmla="*/ 317242 w 318613"/>
                <a:gd name="connsiteY25" fmla="*/ 239516 h 319313"/>
                <a:gd name="connsiteX26" fmla="*/ 294574 w 318613"/>
                <a:gd name="connsiteY26" fmla="*/ 184708 h 319313"/>
                <a:gd name="connsiteX27" fmla="*/ 139269 w 318613"/>
                <a:gd name="connsiteY27" fmla="*/ 29583 h 319313"/>
                <a:gd name="connsiteX28" fmla="*/ 95885 w 318613"/>
                <a:gd name="connsiteY28" fmla="*/ 7805 h 319313"/>
                <a:gd name="connsiteX29" fmla="*/ 56398 w 318613"/>
                <a:gd name="connsiteY29" fmla="*/ 12229 h 319313"/>
                <a:gd name="connsiteX30" fmla="*/ 51974 w 318613"/>
                <a:gd name="connsiteY30" fmla="*/ 7805 h 319313"/>
                <a:gd name="connsiteX31" fmla="*/ 51974 w 318613"/>
                <a:gd name="connsiteY31" fmla="*/ 7805 h 319313"/>
                <a:gd name="connsiteX32" fmla="*/ 51974 w 318613"/>
                <a:gd name="connsiteY32" fmla="*/ 7805 h 319313"/>
                <a:gd name="connsiteX33" fmla="*/ 1146 w 318613"/>
                <a:gd name="connsiteY33" fmla="*/ 18249 h 319313"/>
                <a:gd name="connsiteX34" fmla="*/ 8054 w 318613"/>
                <a:gd name="connsiteY34" fmla="*/ 51806 h 319313"/>
                <a:gd name="connsiteX35" fmla="*/ 12388 w 318613"/>
                <a:gd name="connsiteY35" fmla="*/ 56230 h 319313"/>
                <a:gd name="connsiteX36" fmla="*/ 8054 w 318613"/>
                <a:gd name="connsiteY36" fmla="*/ 95544 h 319313"/>
                <a:gd name="connsiteX37" fmla="*/ 29742 w 318613"/>
                <a:gd name="connsiteY37" fmla="*/ 138929 h 319313"/>
                <a:gd name="connsiteX38" fmla="*/ 179826 w 318613"/>
                <a:gd name="connsiteY38" fmla="*/ 288922 h 319313"/>
                <a:gd name="connsiteX39" fmla="*/ 168845 w 318613"/>
                <a:gd name="connsiteY39" fmla="*/ 299729 h 319313"/>
                <a:gd name="connsiteX40" fmla="*/ 84642 w 318613"/>
                <a:gd name="connsiteY40" fmla="*/ 215698 h 319313"/>
                <a:gd name="connsiteX41" fmla="*/ 74106 w 318613"/>
                <a:gd name="connsiteY41" fmla="*/ 215698 h 319313"/>
                <a:gd name="connsiteX42" fmla="*/ 74106 w 318613"/>
                <a:gd name="connsiteY42" fmla="*/ 226325 h 319313"/>
                <a:gd name="connsiteX43" fmla="*/ 163441 w 318613"/>
                <a:gd name="connsiteY43" fmla="*/ 315749 h 319313"/>
                <a:gd name="connsiteX44" fmla="*/ 174158 w 318613"/>
                <a:gd name="connsiteY44" fmla="*/ 315749 h 319313"/>
                <a:gd name="connsiteX45" fmla="*/ 190633 w 318613"/>
                <a:gd name="connsiteY45" fmla="*/ 299285 h 319313"/>
                <a:gd name="connsiteX46" fmla="*/ 222684 w 318613"/>
                <a:gd name="connsiteY46" fmla="*/ 148231 h 319313"/>
                <a:gd name="connsiteX47" fmla="*/ 222684 w 318613"/>
                <a:gd name="connsiteY47" fmla="*/ 148231 h 319313"/>
                <a:gd name="connsiteX48" fmla="*/ 148480 w 318613"/>
                <a:gd name="connsiteY48" fmla="*/ 222343 h 319313"/>
                <a:gd name="connsiteX49" fmla="*/ 52763 w 318613"/>
                <a:gd name="connsiteY49" fmla="*/ 126625 h 319313"/>
                <a:gd name="connsiteX50" fmla="*/ 126794 w 318613"/>
                <a:gd name="connsiteY50" fmla="*/ 52423 h 319313"/>
                <a:gd name="connsiteX51" fmla="*/ 222684 w 318613"/>
                <a:gd name="connsiteY51" fmla="*/ 148231 h 319313"/>
                <a:gd name="connsiteX52" fmla="*/ 159017 w 318613"/>
                <a:gd name="connsiteY52" fmla="*/ 232880 h 319313"/>
                <a:gd name="connsiteX53" fmla="*/ 233219 w 318613"/>
                <a:gd name="connsiteY53" fmla="*/ 158767 h 319313"/>
                <a:gd name="connsiteX54" fmla="*/ 251372 w 318613"/>
                <a:gd name="connsiteY54" fmla="*/ 176829 h 319313"/>
                <a:gd name="connsiteX55" fmla="*/ 177169 w 318613"/>
                <a:gd name="connsiteY55" fmla="*/ 250850 h 319313"/>
                <a:gd name="connsiteX56" fmla="*/ 159017 w 318613"/>
                <a:gd name="connsiteY56" fmla="*/ 232880 h 319313"/>
                <a:gd name="connsiteX57" fmla="*/ 159017 w 318613"/>
                <a:gd name="connsiteY57" fmla="*/ 232880 h 31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18613" h="319313">
                  <a:moveTo>
                    <a:pt x="42499" y="115736"/>
                  </a:moveTo>
                  <a:lnTo>
                    <a:pt x="42499" y="115736"/>
                  </a:lnTo>
                  <a:cubicBezTo>
                    <a:pt x="37267" y="108474"/>
                    <a:pt x="33903" y="100331"/>
                    <a:pt x="32670" y="91827"/>
                  </a:cubicBezTo>
                  <a:cubicBezTo>
                    <a:pt x="31166" y="81028"/>
                    <a:pt x="33024" y="69777"/>
                    <a:pt x="38065" y="59948"/>
                  </a:cubicBezTo>
                  <a:cubicBezTo>
                    <a:pt x="40994" y="55080"/>
                    <a:pt x="40287" y="48705"/>
                    <a:pt x="36207" y="44542"/>
                  </a:cubicBezTo>
                  <a:lnTo>
                    <a:pt x="25762" y="34098"/>
                  </a:lnTo>
                  <a:lnTo>
                    <a:pt x="25580" y="34098"/>
                  </a:lnTo>
                  <a:cubicBezTo>
                    <a:pt x="20095" y="28431"/>
                    <a:pt x="28772" y="19754"/>
                    <a:pt x="34438" y="25331"/>
                  </a:cubicBezTo>
                  <a:lnTo>
                    <a:pt x="44439" y="35513"/>
                  </a:lnTo>
                  <a:cubicBezTo>
                    <a:pt x="48248" y="39674"/>
                    <a:pt x="54449" y="40825"/>
                    <a:pt x="59581" y="38079"/>
                  </a:cubicBezTo>
                  <a:cubicBezTo>
                    <a:pt x="69682" y="32684"/>
                    <a:pt x="81187" y="30825"/>
                    <a:pt x="92167" y="32330"/>
                  </a:cubicBezTo>
                  <a:cubicBezTo>
                    <a:pt x="100671" y="33653"/>
                    <a:pt x="108813" y="36927"/>
                    <a:pt x="115895" y="42240"/>
                  </a:cubicBezTo>
                  <a:lnTo>
                    <a:pt x="42499" y="115736"/>
                  </a:lnTo>
                  <a:close/>
                  <a:moveTo>
                    <a:pt x="239767" y="291932"/>
                  </a:moveTo>
                  <a:lnTo>
                    <a:pt x="239767" y="291932"/>
                  </a:lnTo>
                  <a:cubicBezTo>
                    <a:pt x="226574" y="291932"/>
                    <a:pt x="213301" y="286981"/>
                    <a:pt x="203200" y="277234"/>
                  </a:cubicBezTo>
                  <a:lnTo>
                    <a:pt x="202846" y="276527"/>
                  </a:lnTo>
                  <a:lnTo>
                    <a:pt x="187795" y="261477"/>
                  </a:lnTo>
                  <a:lnTo>
                    <a:pt x="261998" y="187273"/>
                  </a:lnTo>
                  <a:lnTo>
                    <a:pt x="276867" y="202334"/>
                  </a:lnTo>
                  <a:cubicBezTo>
                    <a:pt x="287140" y="212596"/>
                    <a:pt x="292099" y="226233"/>
                    <a:pt x="292099" y="239516"/>
                  </a:cubicBezTo>
                  <a:cubicBezTo>
                    <a:pt x="292099" y="268557"/>
                    <a:pt x="268897" y="291932"/>
                    <a:pt x="239767" y="291932"/>
                  </a:cubicBezTo>
                  <a:close/>
                  <a:moveTo>
                    <a:pt x="190633" y="299285"/>
                  </a:moveTo>
                  <a:lnTo>
                    <a:pt x="190633" y="299285"/>
                  </a:lnTo>
                  <a:cubicBezTo>
                    <a:pt x="204795" y="311063"/>
                    <a:pt x="222412" y="316730"/>
                    <a:pt x="239767" y="316730"/>
                  </a:cubicBezTo>
                  <a:cubicBezTo>
                    <a:pt x="282444" y="316730"/>
                    <a:pt x="317242" y="282194"/>
                    <a:pt x="317242" y="239516"/>
                  </a:cubicBezTo>
                  <a:cubicBezTo>
                    <a:pt x="317242" y="219686"/>
                    <a:pt x="309635" y="199849"/>
                    <a:pt x="294574" y="184708"/>
                  </a:cubicBezTo>
                  <a:lnTo>
                    <a:pt x="139269" y="29583"/>
                  </a:lnTo>
                  <a:cubicBezTo>
                    <a:pt x="127147" y="17271"/>
                    <a:pt x="111824" y="10099"/>
                    <a:pt x="95885" y="7805"/>
                  </a:cubicBezTo>
                  <a:cubicBezTo>
                    <a:pt x="82601" y="5855"/>
                    <a:pt x="69146" y="7360"/>
                    <a:pt x="56398" y="12229"/>
                  </a:cubicBezTo>
                  <a:lnTo>
                    <a:pt x="51974" y="7805"/>
                  </a:lnTo>
                  <a:lnTo>
                    <a:pt x="51974" y="7805"/>
                  </a:lnTo>
                  <a:lnTo>
                    <a:pt x="51974" y="7805"/>
                  </a:lnTo>
                  <a:cubicBezTo>
                    <a:pt x="35409" y="-8842"/>
                    <a:pt x="9650" y="-1317"/>
                    <a:pt x="1146" y="18249"/>
                  </a:cubicBezTo>
                  <a:cubicBezTo>
                    <a:pt x="-3280" y="28695"/>
                    <a:pt x="-2400" y="41361"/>
                    <a:pt x="8054" y="51806"/>
                  </a:cubicBezTo>
                  <a:lnTo>
                    <a:pt x="12388" y="56230"/>
                  </a:lnTo>
                  <a:cubicBezTo>
                    <a:pt x="7700" y="68806"/>
                    <a:pt x="6105" y="82352"/>
                    <a:pt x="8054" y="95544"/>
                  </a:cubicBezTo>
                  <a:cubicBezTo>
                    <a:pt x="10357" y="111484"/>
                    <a:pt x="17620" y="126807"/>
                    <a:pt x="29742" y="138929"/>
                  </a:cubicBezTo>
                  <a:lnTo>
                    <a:pt x="179826" y="288922"/>
                  </a:lnTo>
                  <a:lnTo>
                    <a:pt x="168845" y="299729"/>
                  </a:lnTo>
                  <a:lnTo>
                    <a:pt x="84642" y="215698"/>
                  </a:lnTo>
                  <a:cubicBezTo>
                    <a:pt x="81722" y="212778"/>
                    <a:pt x="77117" y="212778"/>
                    <a:pt x="74106" y="215698"/>
                  </a:cubicBezTo>
                  <a:cubicBezTo>
                    <a:pt x="71096" y="218708"/>
                    <a:pt x="71096" y="223405"/>
                    <a:pt x="74106" y="226325"/>
                  </a:cubicBezTo>
                  <a:lnTo>
                    <a:pt x="163441" y="315749"/>
                  </a:lnTo>
                  <a:cubicBezTo>
                    <a:pt x="166370" y="318678"/>
                    <a:pt x="171148" y="318678"/>
                    <a:pt x="174158" y="315749"/>
                  </a:cubicBezTo>
                  <a:lnTo>
                    <a:pt x="190633" y="299285"/>
                  </a:lnTo>
                  <a:close/>
                  <a:moveTo>
                    <a:pt x="222684" y="148231"/>
                  </a:moveTo>
                  <a:lnTo>
                    <a:pt x="222684" y="148231"/>
                  </a:lnTo>
                  <a:lnTo>
                    <a:pt x="148480" y="222343"/>
                  </a:lnTo>
                  <a:lnTo>
                    <a:pt x="52763" y="126625"/>
                  </a:lnTo>
                  <a:lnTo>
                    <a:pt x="126794" y="52423"/>
                  </a:lnTo>
                  <a:lnTo>
                    <a:pt x="222684" y="148231"/>
                  </a:lnTo>
                  <a:close/>
                  <a:moveTo>
                    <a:pt x="159017" y="232880"/>
                  </a:moveTo>
                  <a:lnTo>
                    <a:pt x="233219" y="158767"/>
                  </a:lnTo>
                  <a:lnTo>
                    <a:pt x="251372" y="176829"/>
                  </a:lnTo>
                  <a:lnTo>
                    <a:pt x="177169" y="250850"/>
                  </a:lnTo>
                  <a:lnTo>
                    <a:pt x="159017" y="232880"/>
                  </a:lnTo>
                  <a:lnTo>
                    <a:pt x="159017" y="232880"/>
                  </a:lnTo>
                </a:path>
              </a:pathLst>
            </a:custGeom>
            <a:solidFill>
              <a:schemeClr val="bg1"/>
            </a:solidFill>
            <a:ln w="119" cap="flat">
              <a:noFill/>
              <a:prstDash val="solid"/>
              <a:miter/>
            </a:ln>
          </p:spPr>
          <p:txBody>
            <a:bodyPr rtlCol="0" anchor="ctr"/>
            <a:lstStyle/>
            <a:p>
              <a:endParaRPr lang="zh-CN" altLang="en-US">
                <a:solidFill>
                  <a:schemeClr val="tx1">
                    <a:lumMod val="95000"/>
                    <a:lumOff val="5000"/>
                  </a:schemeClr>
                </a:solidFill>
                <a:cs typeface="Montserrat" panose="00000500000000000000" pitchFamily="2" charset="0"/>
              </a:endParaRPr>
            </a:p>
          </p:txBody>
        </p:sp>
        <p:sp>
          <p:nvSpPr>
            <p:cNvPr id="107" name="矩形 106"/>
            <p:cNvSpPr/>
            <p:nvPr/>
          </p:nvSpPr>
          <p:spPr>
            <a:xfrm>
              <a:off x="13993" y="2616"/>
              <a:ext cx="2399" cy="671"/>
            </a:xfrm>
            <a:prstGeom prst="rect">
              <a:avLst/>
            </a:prstGeom>
          </p:spPr>
          <p:txBody>
            <a:bodyPr wrap="square">
              <a:spAutoFit/>
            </a:bodyPr>
            <a:lstStyle/>
            <a:p>
              <a:pPr algn="just">
                <a:lnSpc>
                  <a:spcPct val="110000"/>
                </a:lnSpc>
              </a:pPr>
              <a:endParaRPr lang="zh-CN" altLang="en-US">
                <a:latin typeface="+mj-ea"/>
                <a:ea typeface="+mj-ea"/>
                <a:cs typeface="Montserrat" panose="00000500000000000000" pitchFamily="2" charset="0"/>
              </a:endParaRPr>
            </a:p>
          </p:txBody>
        </p:sp>
        <p:sp>
          <p:nvSpPr>
            <p:cNvPr id="108" name="矩形 107"/>
            <p:cNvSpPr/>
            <p:nvPr/>
          </p:nvSpPr>
          <p:spPr>
            <a:xfrm>
              <a:off x="8680" y="3439"/>
              <a:ext cx="5731" cy="6996"/>
            </a:xfrm>
            <a:prstGeom prst="rect">
              <a:avLst/>
            </a:prstGeom>
          </p:spPr>
          <p:txBody>
            <a:bodyPr wrap="square">
              <a:noAutofit/>
            </a:bodyPr>
            <a:lstStyle/>
            <a:p>
              <a:pPr algn="just">
                <a:lnSpc>
                  <a:spcPct val="130000"/>
                </a:lnSpc>
              </a:pPr>
              <a:r>
                <a:rPr lang="zh-CN" altLang="en-US" sz="1200" b="1" dirty="0">
                  <a:solidFill>
                    <a:schemeClr val="bg1">
                      <a:lumMod val="50000"/>
                    </a:schemeClr>
                  </a:solidFill>
                  <a:cs typeface="Montserrat" panose="00000500000000000000" pitchFamily="2" charset="0"/>
                </a:rPr>
                <a:t>核心特征</a:t>
              </a:r>
              <a:r>
                <a:rPr lang="zh-CN" altLang="en-US" sz="1200" dirty="0">
                  <a:solidFill>
                    <a:schemeClr val="bg1">
                      <a:lumMod val="50000"/>
                    </a:schemeClr>
                  </a:solidFill>
                  <a:cs typeface="Montserrat" panose="00000500000000000000" pitchFamily="2" charset="0"/>
                </a:rPr>
                <a:t>：「流量」「演员」「角色」「作品」是核心，同时出现「白玉兰」「飞天奖」等奖项</a:t>
              </a:r>
              <a:r>
                <a:rPr lang="en-US" altLang="zh-CN" sz="1200" dirty="0">
                  <a:solidFill>
                    <a:schemeClr val="bg1">
                      <a:lumMod val="50000"/>
                    </a:schemeClr>
                  </a:solidFill>
                  <a:cs typeface="Montserrat" panose="00000500000000000000" pitchFamily="2" charset="0"/>
                </a:rPr>
                <a:t> / </a:t>
              </a:r>
              <a:r>
                <a:rPr lang="zh-CN" altLang="en-US" sz="1200" dirty="0">
                  <a:solidFill>
                    <a:schemeClr val="bg1">
                      <a:lumMod val="50000"/>
                    </a:schemeClr>
                  </a:solidFill>
                  <a:cs typeface="Montserrat" panose="00000500000000000000" pitchFamily="2" charset="0"/>
                </a:rPr>
                <a:t>行业标签，偏向对艺人</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行业身份、作品成绩</a:t>
              </a:r>
              <a:r>
                <a:rPr lang="en-US" altLang="zh-CN" sz="1200" dirty="0">
                  <a:solidFill>
                    <a:schemeClr val="bg1">
                      <a:lumMod val="50000"/>
                    </a:schemeClr>
                  </a:solidFill>
                  <a:cs typeface="Montserrat" panose="00000500000000000000" pitchFamily="2" charset="0"/>
                </a:rPr>
                <a:t>” </a:t>
              </a:r>
              <a:r>
                <a:rPr lang="zh-CN" altLang="en-US" sz="1200" dirty="0">
                  <a:solidFill>
                    <a:schemeClr val="bg1">
                      <a:lumMod val="50000"/>
                    </a:schemeClr>
                  </a:solidFill>
                  <a:cs typeface="Montserrat" panose="00000500000000000000" pitchFamily="2" charset="0"/>
                </a:rPr>
                <a:t>的客观描述；</a:t>
              </a:r>
              <a:endParaRPr lang="zh-CN" altLang="en-US" sz="1200" dirty="0">
                <a:solidFill>
                  <a:schemeClr val="bg1">
                    <a:lumMod val="50000"/>
                  </a:schemeClr>
                </a:solidFill>
                <a:cs typeface="Montserrat" panose="00000500000000000000" pitchFamily="2" charset="0"/>
              </a:endParaRPr>
            </a:p>
            <a:p>
              <a:pPr algn="just">
                <a:lnSpc>
                  <a:spcPct val="130000"/>
                </a:lnSpc>
              </a:pPr>
              <a:r>
                <a:rPr lang="zh-CN" altLang="en-US" sz="1200" b="1" dirty="0">
                  <a:solidFill>
                    <a:schemeClr val="bg1">
                      <a:lumMod val="50000"/>
                    </a:schemeClr>
                  </a:solidFill>
                  <a:cs typeface="Montserrat" panose="00000500000000000000" pitchFamily="2" charset="0"/>
                </a:rPr>
                <a:t>关注点变化</a:t>
              </a:r>
              <a:r>
                <a:rPr lang="zh-CN" altLang="en-US" sz="1200" dirty="0">
                  <a:solidFill>
                    <a:schemeClr val="bg1">
                      <a:lumMod val="50000"/>
                    </a:schemeClr>
                  </a:solidFill>
                  <a:cs typeface="Montserrat" panose="00000500000000000000" pitchFamily="2" charset="0"/>
                </a:rPr>
                <a:t>：从</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情感认可</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转向</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行业属性</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（如</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流量</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演员</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作品</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奖项标签</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，情绪属性弱化，更侧重</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身份 </a:t>
              </a:r>
              <a:r>
                <a:rPr lang="en-US" altLang="zh-CN" sz="1200" dirty="0">
                  <a:solidFill>
                    <a:schemeClr val="bg1">
                      <a:lumMod val="50000"/>
                    </a:schemeClr>
                  </a:solidFill>
                  <a:cs typeface="Montserrat" panose="00000500000000000000" pitchFamily="2" charset="0"/>
                </a:rPr>
                <a:t>/ </a:t>
              </a:r>
              <a:r>
                <a:rPr lang="zh-CN" altLang="en-US" sz="1200" dirty="0">
                  <a:solidFill>
                    <a:schemeClr val="bg1">
                      <a:lumMod val="50000"/>
                    </a:schemeClr>
                  </a:solidFill>
                  <a:cs typeface="Montserrat" panose="00000500000000000000" pitchFamily="2" charset="0"/>
                </a:rPr>
                <a:t>成果的客观定义</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a:t>
              </a:r>
              <a:endParaRPr lang="zh-CN" altLang="en-US" sz="1200" dirty="0">
                <a:solidFill>
                  <a:schemeClr val="bg1">
                    <a:lumMod val="50000"/>
                  </a:schemeClr>
                </a:solidFill>
                <a:cs typeface="Montserrat" panose="00000500000000000000" pitchFamily="2" charset="0"/>
              </a:endParaRPr>
            </a:p>
            <a:p>
              <a:pPr algn="just">
                <a:lnSpc>
                  <a:spcPct val="130000"/>
                </a:lnSpc>
              </a:pPr>
              <a:r>
                <a:rPr lang="zh-CN" altLang="en-US" sz="1200" b="1" dirty="0">
                  <a:solidFill>
                    <a:schemeClr val="bg1">
                      <a:lumMod val="50000"/>
                    </a:schemeClr>
                  </a:solidFill>
                  <a:cs typeface="Montserrat" panose="00000500000000000000" pitchFamily="2" charset="0"/>
                </a:rPr>
                <a:t>差异对比</a:t>
              </a:r>
              <a:r>
                <a:rPr lang="zh-CN" altLang="en-US" sz="1200" dirty="0">
                  <a:solidFill>
                    <a:schemeClr val="bg1">
                      <a:lumMod val="50000"/>
                    </a:schemeClr>
                  </a:solidFill>
                  <a:cs typeface="Montserrat" panose="00000500000000000000" pitchFamily="2" charset="0"/>
                </a:rPr>
                <a:t>：与积极情感词云相比，少了</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可爱</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值得</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等主观评价词，多了</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流量</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奖项名称</a:t>
              </a:r>
              <a:r>
                <a:rPr lang="en-US" altLang="zh-CN" sz="1200" dirty="0">
                  <a:solidFill>
                    <a:schemeClr val="bg1">
                      <a:lumMod val="50000"/>
                    </a:schemeClr>
                  </a:solidFill>
                  <a:cs typeface="Montserrat" panose="00000500000000000000" pitchFamily="2" charset="0"/>
                </a:rPr>
                <a:t>”</a:t>
              </a:r>
              <a:r>
                <a:rPr lang="zh-CN" altLang="en-US" sz="1200" dirty="0">
                  <a:solidFill>
                    <a:schemeClr val="bg1">
                      <a:lumMod val="50000"/>
                    </a:schemeClr>
                  </a:solidFill>
                  <a:cs typeface="Montserrat" panose="00000500000000000000" pitchFamily="2" charset="0"/>
                </a:rPr>
                <a:t>等行业</a:t>
              </a:r>
              <a:r>
                <a:rPr lang="en-US" altLang="zh-CN" sz="1200" dirty="0">
                  <a:solidFill>
                    <a:schemeClr val="bg1">
                      <a:lumMod val="50000"/>
                    </a:schemeClr>
                  </a:solidFill>
                  <a:cs typeface="Montserrat" panose="00000500000000000000" pitchFamily="2" charset="0"/>
                </a:rPr>
                <a:t> / </a:t>
              </a:r>
              <a:r>
                <a:rPr lang="zh-CN" altLang="en-US" sz="1200" dirty="0">
                  <a:solidFill>
                    <a:schemeClr val="bg1">
                      <a:lumMod val="50000"/>
                    </a:schemeClr>
                  </a:solidFill>
                  <a:cs typeface="Montserrat" panose="00000500000000000000" pitchFamily="2" charset="0"/>
                </a:rPr>
                <a:t>标签类词汇。</a:t>
              </a:r>
              <a:endParaRPr lang="zh-CN" altLang="en-US" sz="1200" dirty="0">
                <a:solidFill>
                  <a:schemeClr val="bg1">
                    <a:lumMod val="50000"/>
                  </a:schemeClr>
                </a:solidFill>
                <a:cs typeface="Montserrat" panose="00000500000000000000" pitchFamily="2" charset="0"/>
              </a:endParaRPr>
            </a:p>
          </p:txBody>
        </p:sp>
      </p:grpSp>
      <p:pic>
        <p:nvPicPr>
          <p:cNvPr id="3" name="图片 2"/>
          <p:cNvPicPr>
            <a:picLocks noChangeAspect="1"/>
          </p:cNvPicPr>
          <p:nvPr/>
        </p:nvPicPr>
        <p:blipFill>
          <a:blip r:embed="rId2"/>
          <a:srcRect r="536"/>
          <a:stretch>
            <a:fillRect/>
          </a:stretch>
        </p:blipFill>
        <p:spPr>
          <a:xfrm>
            <a:off x="1844207" y="1011044"/>
            <a:ext cx="2943353" cy="4691430"/>
          </a:xfrm>
          <a:prstGeom prst="rect">
            <a:avLst/>
          </a:prstGeom>
        </p:spPr>
      </p:pic>
      <p:sp>
        <p:nvSpPr>
          <p:cNvPr id="4" name="文本框 3"/>
          <p:cNvSpPr txBox="1"/>
          <p:nvPr userDrawn="1"/>
        </p:nvSpPr>
        <p:spPr>
          <a:xfrm>
            <a:off x="5367612" y="1831738"/>
            <a:ext cx="2165354" cy="403168"/>
          </a:xfrm>
          <a:prstGeom prst="rect">
            <a:avLst/>
          </a:prstGeom>
        </p:spPr>
        <p:txBody>
          <a:bodyPr wrap="square" rtlCol="0">
            <a:noAutofit/>
          </a:bodyPr>
          <a:p>
            <a:pPr marL="0" indent="0" algn="just" defTabSz="0" rtl="0" eaLnBrk="1" latinLnBrk="0" hangingPunct="1">
              <a:lnSpc>
                <a:spcPct val="110000"/>
              </a:lnSpc>
              <a:spcBef>
                <a:spcPct val="0"/>
              </a:spcBef>
              <a:spcAft>
                <a:spcPct val="0"/>
              </a:spcAft>
              <a:buNone/>
            </a:pPr>
            <a:r>
              <a:rPr lang="zh-CN" altLang="en-US" sz="1600" dirty="0">
                <a:solidFill>
                  <a:schemeClr val="accent1"/>
                </a:solidFill>
                <a:latin typeface="+mn-ea"/>
                <a:cs typeface="Montserrat" panose="00000500000000000000" pitchFamily="2" charset="0"/>
              </a:rPr>
              <a:t>积极</a:t>
            </a:r>
            <a:r>
              <a:rPr lang="zh-CN" altLang="en-US" sz="1600" dirty="0">
                <a:solidFill>
                  <a:schemeClr val="accent1"/>
                </a:solidFill>
                <a:latin typeface="+mn-ea"/>
                <a:cs typeface="Montserrat" panose="00000500000000000000" pitchFamily="2" charset="0"/>
              </a:rPr>
              <a:t>情感</a:t>
            </a:r>
            <a:endParaRPr lang="zh-CN" altLang="en-US" sz="1600" dirty="0">
              <a:solidFill>
                <a:schemeClr val="accent1"/>
              </a:solidFill>
              <a:latin typeface="+mn-ea"/>
              <a:cs typeface="Montserrat" panose="00000500000000000000" pitchFamily="2"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矩形 13"/>
          <p:cNvSpPr/>
          <p:nvPr/>
        </p:nvSpPr>
        <p:spPr>
          <a:xfrm>
            <a:off x="717177" y="1828800"/>
            <a:ext cx="10757647" cy="4397188"/>
          </a:xfrm>
          <a:prstGeom prst="rect">
            <a:avLst/>
          </a:prstGeom>
          <a:solidFill>
            <a:schemeClr val="bg1"/>
          </a:solidFill>
          <a:ln>
            <a:solidFill>
              <a:srgbClr val="BE918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pic>
        <p:nvPicPr>
          <p:cNvPr id="7" name="图片 6"/>
          <p:cNvPicPr>
            <a:picLocks noChangeAspect="1"/>
          </p:cNvPicPr>
          <p:nvPr/>
        </p:nvPicPr>
        <p:blipFill rotWithShape="1">
          <a:blip r:embed="rId1"/>
          <a:srcRect r="24892" b="41298"/>
          <a:stretch>
            <a:fillRect/>
          </a:stretch>
        </p:blipFill>
        <p:spPr>
          <a:xfrm>
            <a:off x="-583" y="0"/>
            <a:ext cx="12595170" cy="4385477"/>
          </a:xfrm>
          <a:prstGeom prst="rect">
            <a:avLst/>
          </a:prstGeom>
        </p:spPr>
      </p:pic>
      <p:sp>
        <p:nvSpPr>
          <p:cNvPr id="8" name="文本框 7"/>
          <p:cNvSpPr txBox="1"/>
          <p:nvPr/>
        </p:nvSpPr>
        <p:spPr>
          <a:xfrm>
            <a:off x="4602895" y="4010413"/>
            <a:ext cx="2891444" cy="768350"/>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4400" dirty="0">
                <a:cs typeface="Montserrat" panose="00000500000000000000" pitchFamily="2" charset="0"/>
              </a:rPr>
              <a:t>情感</a:t>
            </a:r>
            <a:r>
              <a:rPr lang="zh-CN" altLang="en-US" sz="4400" dirty="0">
                <a:cs typeface="Arial" panose="020B0604020202020204" pitchFamily="34" charset="0"/>
              </a:rPr>
              <a:t>分析</a:t>
            </a:r>
            <a:endParaRPr lang="zh-CN" altLang="en-US" sz="4400" dirty="0">
              <a:cs typeface="Montserrat" panose="00000500000000000000" pitchFamily="2" charset="0"/>
            </a:endParaRPr>
          </a:p>
        </p:txBody>
      </p:sp>
      <p:sp>
        <p:nvSpPr>
          <p:cNvPr id="11" name="文本框 10"/>
          <p:cNvSpPr txBox="1"/>
          <p:nvPr/>
        </p:nvSpPr>
        <p:spPr>
          <a:xfrm>
            <a:off x="4697740" y="2745059"/>
            <a:ext cx="2796611" cy="923330"/>
          </a:xfrm>
          <a:prstGeom prst="rect">
            <a:avLst/>
          </a:prstGeom>
          <a:noFill/>
        </p:spPr>
        <p:txBody>
          <a:bodyPr wrap="square">
            <a:spAutoFit/>
          </a:bodyPr>
          <a:lstStyle/>
          <a:p>
            <a:pPr algn="ctr"/>
            <a:r>
              <a:rPr lang="en-US" altLang="zh-CN" sz="5400" dirty="0">
                <a:gradFill>
                  <a:gsLst>
                    <a:gs pos="0">
                      <a:srgbClr val="BE9182"/>
                    </a:gs>
                    <a:gs pos="100000">
                      <a:srgbClr val="EFC79E"/>
                    </a:gs>
                  </a:gsLst>
                  <a:lin ang="5400000" scaled="1"/>
                </a:gradFill>
                <a:effectLst/>
                <a:ea typeface="+mj-ea"/>
                <a:cs typeface="Montserrat" panose="00000500000000000000" pitchFamily="2" charset="0"/>
              </a:rPr>
              <a:t>04.</a:t>
            </a:r>
            <a:endParaRPr lang="zh-CN" altLang="en-US" sz="5400" dirty="0">
              <a:gradFill>
                <a:gsLst>
                  <a:gs pos="0">
                    <a:srgbClr val="BE9182"/>
                  </a:gs>
                  <a:gs pos="100000">
                    <a:srgbClr val="EFC79E"/>
                  </a:gs>
                </a:gsLst>
                <a:lin ang="5400000" scaled="1"/>
              </a:gradFill>
              <a:effectLst/>
              <a:ea typeface="+mj-ea"/>
              <a:cs typeface="Montserrat" panose="00000500000000000000" pitchFamily="2" charset="0"/>
            </a:endParaRPr>
          </a:p>
        </p:txBody>
      </p:sp>
      <p:pic>
        <p:nvPicPr>
          <p:cNvPr id="13" name="图片 12"/>
          <p:cNvPicPr>
            <a:picLocks noChangeAspect="1"/>
          </p:cNvPicPr>
          <p:nvPr/>
        </p:nvPicPr>
        <p:blipFill>
          <a:blip r:embed="rId2"/>
          <a:srcRect l="14076" b="43669"/>
          <a:stretch>
            <a:fillRect/>
          </a:stretch>
        </p:blipFill>
        <p:spPr>
          <a:xfrm>
            <a:off x="-583" y="5003532"/>
            <a:ext cx="2875859" cy="1854491"/>
          </a:xfrm>
          <a:custGeom>
            <a:avLst/>
            <a:gdLst>
              <a:gd name="connsiteX0" fmla="*/ 0 w 2875859"/>
              <a:gd name="connsiteY0" fmla="*/ 0 h 1854491"/>
              <a:gd name="connsiteX1" fmla="*/ 2875859 w 2875859"/>
              <a:gd name="connsiteY1" fmla="*/ 0 h 1854491"/>
              <a:gd name="connsiteX2" fmla="*/ 2875859 w 2875859"/>
              <a:gd name="connsiteY2" fmla="*/ 1854491 h 1854491"/>
              <a:gd name="connsiteX3" fmla="*/ 0 w 2875859"/>
              <a:gd name="connsiteY3" fmla="*/ 1854491 h 1854491"/>
            </a:gdLst>
            <a:ahLst/>
            <a:cxnLst>
              <a:cxn ang="0">
                <a:pos x="connsiteX0" y="connsiteY0"/>
              </a:cxn>
              <a:cxn ang="0">
                <a:pos x="connsiteX1" y="connsiteY1"/>
              </a:cxn>
              <a:cxn ang="0">
                <a:pos x="connsiteX2" y="connsiteY2"/>
              </a:cxn>
              <a:cxn ang="0">
                <a:pos x="connsiteX3" y="connsiteY3"/>
              </a:cxn>
            </a:cxnLst>
            <a:rect l="l" t="t" r="r" b="b"/>
            <a:pathLst>
              <a:path w="2875859" h="1854491">
                <a:moveTo>
                  <a:pt x="0" y="0"/>
                </a:moveTo>
                <a:lnTo>
                  <a:pt x="2875859" y="0"/>
                </a:lnTo>
                <a:lnTo>
                  <a:pt x="2875859" y="1854491"/>
                </a:lnTo>
                <a:lnTo>
                  <a:pt x="0" y="1854491"/>
                </a:lnTo>
                <a:close/>
              </a:path>
            </a:pathLst>
          </a:custGeom>
        </p:spPr>
      </p:pic>
      <p:pic>
        <p:nvPicPr>
          <p:cNvPr id="3" name="图片 2" descr="图片包含 游戏机, 刀&#10;&#10;描述已自动生成"/>
          <p:cNvPicPr>
            <a:picLocks noChangeAspect="1"/>
          </p:cNvPicPr>
          <p:nvPr/>
        </p:nvPicPr>
        <p:blipFill>
          <a:blip r:embed="rId3"/>
          <a:srcRect l="21597" t="30204" r="16226"/>
          <a:stretch>
            <a:fillRect/>
          </a:stretch>
        </p:blipFill>
        <p:spPr>
          <a:xfrm>
            <a:off x="4259910" y="4350069"/>
            <a:ext cx="8334697" cy="2993257"/>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37" name="图片 36"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4699" t="20750" r="25073"/>
          <a:stretch>
            <a:fillRect/>
          </a:stretch>
        </p:blipFill>
        <p:spPr>
          <a:xfrm>
            <a:off x="0" y="0"/>
            <a:ext cx="11175398" cy="4704538"/>
          </a:xfrm>
          <a:custGeom>
            <a:avLst/>
            <a:gdLst>
              <a:gd name="connsiteX0" fmla="*/ 0 w 11175398"/>
              <a:gd name="connsiteY0" fmla="*/ 0 h 4704538"/>
              <a:gd name="connsiteX1" fmla="*/ 11175398 w 11175398"/>
              <a:gd name="connsiteY1" fmla="*/ 0 h 4704538"/>
              <a:gd name="connsiteX2" fmla="*/ 11175398 w 11175398"/>
              <a:gd name="connsiteY2" fmla="*/ 324500 h 4704538"/>
              <a:gd name="connsiteX3" fmla="*/ 9770600 w 11175398"/>
              <a:gd name="connsiteY3" fmla="*/ 1412085 h 4704538"/>
              <a:gd name="connsiteX4" fmla="*/ 9145033 w 11175398"/>
              <a:gd name="connsiteY4" fmla="*/ 2174971 h 4704538"/>
              <a:gd name="connsiteX5" fmla="*/ 4750813 w 11175398"/>
              <a:gd name="connsiteY5" fmla="*/ 2815796 h 4704538"/>
              <a:gd name="connsiteX6" fmla="*/ 4582980 w 11175398"/>
              <a:gd name="connsiteY6" fmla="*/ 2861569 h 4704538"/>
              <a:gd name="connsiteX7" fmla="*/ 3148753 w 11175398"/>
              <a:gd name="connsiteY7" fmla="*/ 3517650 h 4704538"/>
              <a:gd name="connsiteX8" fmla="*/ 2874115 w 11175398"/>
              <a:gd name="connsiteY8" fmla="*/ 4524659 h 4704538"/>
              <a:gd name="connsiteX9" fmla="*/ 2975297 w 11175398"/>
              <a:gd name="connsiteY9" fmla="*/ 4704538 h 4704538"/>
              <a:gd name="connsiteX10" fmla="*/ 0 w 11175398"/>
              <a:gd name="connsiteY10" fmla="*/ 4704538 h 470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5398" h="4704538">
                <a:moveTo>
                  <a:pt x="0" y="0"/>
                </a:moveTo>
                <a:lnTo>
                  <a:pt x="11175398" y="0"/>
                </a:lnTo>
                <a:lnTo>
                  <a:pt x="11175398" y="324500"/>
                </a:lnTo>
                <a:lnTo>
                  <a:pt x="9770600" y="1412085"/>
                </a:lnTo>
                <a:lnTo>
                  <a:pt x="9145033" y="2174971"/>
                </a:lnTo>
                <a:lnTo>
                  <a:pt x="4750813" y="2815796"/>
                </a:lnTo>
                <a:lnTo>
                  <a:pt x="4582980" y="2861569"/>
                </a:lnTo>
                <a:lnTo>
                  <a:pt x="3148753" y="3517650"/>
                </a:lnTo>
                <a:lnTo>
                  <a:pt x="2874115" y="4524659"/>
                </a:lnTo>
                <a:lnTo>
                  <a:pt x="2975297" y="4704538"/>
                </a:lnTo>
                <a:lnTo>
                  <a:pt x="0" y="4704538"/>
                </a:lnTo>
                <a:close/>
              </a:path>
            </a:pathLst>
          </a:custGeom>
        </p:spPr>
      </p:pic>
      <p:sp>
        <p:nvSpPr>
          <p:cNvPr id="2" name="-文本框 6"/>
          <p:cNvSpPr txBox="1"/>
          <p:nvPr>
            <p:custDataLst>
              <p:tags r:id="rId2"/>
            </p:custDataLst>
          </p:nvPr>
        </p:nvSpPr>
        <p:spPr>
          <a:xfrm>
            <a:off x="2802237" y="599281"/>
            <a:ext cx="6685280" cy="583565"/>
          </a:xfrm>
          <a:prstGeom prst="rect">
            <a:avLst/>
          </a:prstGeom>
          <a:noFill/>
        </p:spPr>
        <p:txBody>
          <a:bodyPr vert="horz" wrap="none" rtlCol="0">
            <a:sp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en-US" altLang="zh-CN" sz="3200" dirty="0">
                <a:gradFill flip="none" rotWithShape="1">
                  <a:gsLst>
                    <a:gs pos="0">
                      <a:srgbClr val="EFC79E"/>
                    </a:gs>
                    <a:gs pos="100000">
                      <a:srgbClr val="BE9182"/>
                    </a:gs>
                  </a:gsLst>
                  <a:lin ang="2700000" scaled="1"/>
                  <a:tileRect/>
                </a:gradFill>
                <a:cs typeface="Montserrat" panose="00000500000000000000" pitchFamily="2" charset="0"/>
              </a:rPr>
              <a:t>两类粉丝情感</a:t>
            </a:r>
            <a:r>
              <a:rPr lang="zh-CN" altLang="en-US" sz="3200" dirty="0">
                <a:gradFill flip="none" rotWithShape="1">
                  <a:gsLst>
                    <a:gs pos="0">
                      <a:srgbClr val="EFC79E"/>
                    </a:gs>
                    <a:gs pos="100000">
                      <a:srgbClr val="BE9182"/>
                    </a:gs>
                  </a:gsLst>
                  <a:lin ang="2700000" scaled="1"/>
                  <a:tileRect/>
                </a:gradFill>
                <a:cs typeface="Montserrat" panose="00000500000000000000" pitchFamily="2" charset="0"/>
              </a:rPr>
              <a:t>分析：极性与强度统计</a:t>
            </a:r>
            <a:endParaRPr lang="en-US" altLang="zh-CN">
              <a:cs typeface="Montserrat" panose="00000500000000000000" pitchFamily="2" charset="0"/>
            </a:endParaRPr>
          </a:p>
        </p:txBody>
      </p:sp>
      <p:pic>
        <p:nvPicPr>
          <p:cNvPr id="42" name="图片 41"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4934" t="43430" r="25816" b="23957"/>
          <a:stretch>
            <a:fillRect/>
          </a:stretch>
        </p:blipFill>
        <p:spPr>
          <a:xfrm>
            <a:off x="4909033" y="4921957"/>
            <a:ext cx="7282967" cy="1936043"/>
          </a:xfrm>
          <a:custGeom>
            <a:avLst/>
            <a:gdLst>
              <a:gd name="connsiteX0" fmla="*/ 7282967 w 7282967"/>
              <a:gd name="connsiteY0" fmla="*/ 0 h 1936043"/>
              <a:gd name="connsiteX1" fmla="*/ 7282967 w 7282967"/>
              <a:gd name="connsiteY1" fmla="*/ 1936043 h 1936043"/>
              <a:gd name="connsiteX2" fmla="*/ 0 w 7282967"/>
              <a:gd name="connsiteY2" fmla="*/ 1936043 h 1936043"/>
              <a:gd name="connsiteX3" fmla="*/ 518141 w 7282967"/>
              <a:gd name="connsiteY3" fmla="*/ 1616962 h 1936043"/>
              <a:gd name="connsiteX4" fmla="*/ 3234013 w 7282967"/>
              <a:gd name="connsiteY4" fmla="*/ 1220261 h 1936043"/>
              <a:gd name="connsiteX5" fmla="*/ 5629475 w 7282967"/>
              <a:gd name="connsiteY5" fmla="*/ 747271 h 1936043"/>
              <a:gd name="connsiteX6" fmla="*/ 6651740 w 7282967"/>
              <a:gd name="connsiteY6" fmla="*/ 426860 h 1936043"/>
              <a:gd name="connsiteX7" fmla="*/ 7094214 w 7282967"/>
              <a:gd name="connsiteY7" fmla="*/ 14902 h 193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2967" h="1936043">
                <a:moveTo>
                  <a:pt x="7282967" y="0"/>
                </a:moveTo>
                <a:lnTo>
                  <a:pt x="7282967" y="1936043"/>
                </a:lnTo>
                <a:lnTo>
                  <a:pt x="0" y="1936043"/>
                </a:lnTo>
                <a:lnTo>
                  <a:pt x="518141" y="1616962"/>
                </a:lnTo>
                <a:lnTo>
                  <a:pt x="3234013" y="1220261"/>
                </a:lnTo>
                <a:lnTo>
                  <a:pt x="5629475" y="747271"/>
                </a:lnTo>
                <a:lnTo>
                  <a:pt x="6651740" y="426860"/>
                </a:lnTo>
                <a:lnTo>
                  <a:pt x="7094214" y="14902"/>
                </a:lnTo>
                <a:close/>
              </a:path>
            </a:pathLst>
          </a:custGeom>
        </p:spPr>
      </p:pic>
      <p:pic>
        <p:nvPicPr>
          <p:cNvPr id="43" name="图片 42"/>
          <p:cNvPicPr>
            <a:picLocks noChangeAspect="1"/>
          </p:cNvPicPr>
          <p:nvPr/>
        </p:nvPicPr>
        <p:blipFill>
          <a:blip r:embed="rId3"/>
          <a:srcRect t="51677" r="42259"/>
          <a:stretch>
            <a:fillRect/>
          </a:stretch>
        </p:blipFill>
        <p:spPr>
          <a:xfrm>
            <a:off x="8861872" y="0"/>
            <a:ext cx="3330129" cy="2860571"/>
          </a:xfrm>
          <a:custGeom>
            <a:avLst/>
            <a:gdLst>
              <a:gd name="connsiteX0" fmla="*/ 0 w 3330129"/>
              <a:gd name="connsiteY0" fmla="*/ 0 h 2860571"/>
              <a:gd name="connsiteX1" fmla="*/ 3330129 w 3330129"/>
              <a:gd name="connsiteY1" fmla="*/ 0 h 2860571"/>
              <a:gd name="connsiteX2" fmla="*/ 3330129 w 3330129"/>
              <a:gd name="connsiteY2" fmla="*/ 2860571 h 2860571"/>
              <a:gd name="connsiteX3" fmla="*/ 0 w 3330129"/>
              <a:gd name="connsiteY3" fmla="*/ 2860571 h 2860571"/>
            </a:gdLst>
            <a:ahLst/>
            <a:cxnLst>
              <a:cxn ang="0">
                <a:pos x="connsiteX0" y="connsiteY0"/>
              </a:cxn>
              <a:cxn ang="0">
                <a:pos x="connsiteX1" y="connsiteY1"/>
              </a:cxn>
              <a:cxn ang="0">
                <a:pos x="connsiteX2" y="connsiteY2"/>
              </a:cxn>
              <a:cxn ang="0">
                <a:pos x="connsiteX3" y="connsiteY3"/>
              </a:cxn>
            </a:cxnLst>
            <a:rect l="l" t="t" r="r" b="b"/>
            <a:pathLst>
              <a:path w="3330129" h="2860571">
                <a:moveTo>
                  <a:pt x="0" y="0"/>
                </a:moveTo>
                <a:lnTo>
                  <a:pt x="3330129" y="0"/>
                </a:lnTo>
                <a:lnTo>
                  <a:pt x="3330129" y="2860571"/>
                </a:lnTo>
                <a:lnTo>
                  <a:pt x="0" y="2860571"/>
                </a:lnTo>
                <a:close/>
              </a:path>
            </a:pathLst>
          </a:custGeom>
        </p:spPr>
      </p:pic>
      <p:pic>
        <p:nvPicPr>
          <p:cNvPr id="4" name="图片 3"/>
          <p:cNvPicPr>
            <a:picLocks noChangeAspect="1"/>
          </p:cNvPicPr>
          <p:nvPr/>
        </p:nvPicPr>
        <p:blipFill>
          <a:blip r:embed="rId4"/>
          <a:stretch>
            <a:fillRect/>
          </a:stretch>
        </p:blipFill>
        <p:spPr>
          <a:xfrm>
            <a:off x="193171" y="2720784"/>
            <a:ext cx="5756030" cy="3032194"/>
          </a:xfrm>
          <a:prstGeom prst="rect">
            <a:avLst/>
          </a:prstGeom>
        </p:spPr>
      </p:pic>
      <p:pic>
        <p:nvPicPr>
          <p:cNvPr id="5" name="图片 4"/>
          <p:cNvPicPr>
            <a:picLocks noChangeAspect="1"/>
          </p:cNvPicPr>
          <p:nvPr/>
        </p:nvPicPr>
        <p:blipFill>
          <a:blip r:embed="rId5"/>
          <a:stretch>
            <a:fillRect/>
          </a:stretch>
        </p:blipFill>
        <p:spPr>
          <a:xfrm>
            <a:off x="6168893" y="2720730"/>
            <a:ext cx="5595675" cy="3569899"/>
          </a:xfrm>
          <a:prstGeom prst="rect">
            <a:avLst/>
          </a:prstGeom>
        </p:spPr>
      </p:pic>
      <p:sp>
        <p:nvSpPr>
          <p:cNvPr id="7" name="文本框 6"/>
          <p:cNvSpPr txBox="1"/>
          <p:nvPr userDrawn="1"/>
        </p:nvSpPr>
        <p:spPr>
          <a:xfrm>
            <a:off x="584563" y="1698414"/>
            <a:ext cx="7058796" cy="1307649"/>
          </a:xfrm>
          <a:prstGeom prst="rect">
            <a:avLst/>
          </a:prstGeom>
        </p:spPr>
        <p:txBody>
          <a:bodyPr wrap="square" rtlCol="0">
            <a:noAutofit/>
          </a:bodyPr>
          <a:p>
            <a:r>
              <a:rPr lang="zh-CN" altLang="en-US" sz="2000"/>
              <a:t>我们通过</a:t>
            </a:r>
            <a:r>
              <a:rPr lang="en-US" altLang="zh-CN" sz="2000"/>
              <a:t> Python </a:t>
            </a:r>
            <a:r>
              <a:rPr lang="zh-CN" altLang="en-US" sz="2000"/>
              <a:t>对评论数据进行了情感极性、</a:t>
            </a:r>
            <a:endParaRPr lang="zh-CN" altLang="en-US" sz="2000"/>
          </a:p>
          <a:p>
            <a:r>
              <a:rPr lang="zh-CN" altLang="en-US" sz="2000"/>
              <a:t>情感强度的量化统计，为差异分析提供数据支撑。</a:t>
            </a:r>
            <a:endParaRPr lang="zh-CN" altLang="en-US" sz="2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00" name="图片 99"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4699" t="20750" r="25073"/>
          <a:stretch>
            <a:fillRect/>
          </a:stretch>
        </p:blipFill>
        <p:spPr>
          <a:xfrm>
            <a:off x="0" y="0"/>
            <a:ext cx="11175398" cy="4704538"/>
          </a:xfrm>
          <a:custGeom>
            <a:avLst/>
            <a:gdLst>
              <a:gd name="connsiteX0" fmla="*/ 0 w 11175398"/>
              <a:gd name="connsiteY0" fmla="*/ 0 h 4704538"/>
              <a:gd name="connsiteX1" fmla="*/ 11175398 w 11175398"/>
              <a:gd name="connsiteY1" fmla="*/ 0 h 4704538"/>
              <a:gd name="connsiteX2" fmla="*/ 11175398 w 11175398"/>
              <a:gd name="connsiteY2" fmla="*/ 324500 h 4704538"/>
              <a:gd name="connsiteX3" fmla="*/ 9770600 w 11175398"/>
              <a:gd name="connsiteY3" fmla="*/ 1412085 h 4704538"/>
              <a:gd name="connsiteX4" fmla="*/ 9145033 w 11175398"/>
              <a:gd name="connsiteY4" fmla="*/ 2174971 h 4704538"/>
              <a:gd name="connsiteX5" fmla="*/ 4750813 w 11175398"/>
              <a:gd name="connsiteY5" fmla="*/ 2815796 h 4704538"/>
              <a:gd name="connsiteX6" fmla="*/ 4582980 w 11175398"/>
              <a:gd name="connsiteY6" fmla="*/ 2861569 h 4704538"/>
              <a:gd name="connsiteX7" fmla="*/ 3148753 w 11175398"/>
              <a:gd name="connsiteY7" fmla="*/ 3517650 h 4704538"/>
              <a:gd name="connsiteX8" fmla="*/ 2874115 w 11175398"/>
              <a:gd name="connsiteY8" fmla="*/ 4524659 h 4704538"/>
              <a:gd name="connsiteX9" fmla="*/ 2975297 w 11175398"/>
              <a:gd name="connsiteY9" fmla="*/ 4704538 h 4704538"/>
              <a:gd name="connsiteX10" fmla="*/ 0 w 11175398"/>
              <a:gd name="connsiteY10" fmla="*/ 4704538 h 470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5398" h="4704538">
                <a:moveTo>
                  <a:pt x="0" y="0"/>
                </a:moveTo>
                <a:lnTo>
                  <a:pt x="11175398" y="0"/>
                </a:lnTo>
                <a:lnTo>
                  <a:pt x="11175398" y="324500"/>
                </a:lnTo>
                <a:lnTo>
                  <a:pt x="9770600" y="1412085"/>
                </a:lnTo>
                <a:lnTo>
                  <a:pt x="9145033" y="2174971"/>
                </a:lnTo>
                <a:lnTo>
                  <a:pt x="4750813" y="2815796"/>
                </a:lnTo>
                <a:lnTo>
                  <a:pt x="4582980" y="2861569"/>
                </a:lnTo>
                <a:lnTo>
                  <a:pt x="3148753" y="3517650"/>
                </a:lnTo>
                <a:lnTo>
                  <a:pt x="2874115" y="4524659"/>
                </a:lnTo>
                <a:lnTo>
                  <a:pt x="2975297" y="4704538"/>
                </a:lnTo>
                <a:lnTo>
                  <a:pt x="0" y="4704538"/>
                </a:lnTo>
                <a:close/>
              </a:path>
            </a:pathLst>
          </a:custGeom>
        </p:spPr>
      </p:pic>
      <p:pic>
        <p:nvPicPr>
          <p:cNvPr id="99" name="图片 98"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4934" t="43430" r="25816" b="23957"/>
          <a:stretch>
            <a:fillRect/>
          </a:stretch>
        </p:blipFill>
        <p:spPr>
          <a:xfrm>
            <a:off x="4909033" y="4921957"/>
            <a:ext cx="7282967" cy="1936043"/>
          </a:xfrm>
          <a:custGeom>
            <a:avLst/>
            <a:gdLst>
              <a:gd name="connsiteX0" fmla="*/ 7282967 w 7282967"/>
              <a:gd name="connsiteY0" fmla="*/ 0 h 1936043"/>
              <a:gd name="connsiteX1" fmla="*/ 7282967 w 7282967"/>
              <a:gd name="connsiteY1" fmla="*/ 1936043 h 1936043"/>
              <a:gd name="connsiteX2" fmla="*/ 0 w 7282967"/>
              <a:gd name="connsiteY2" fmla="*/ 1936043 h 1936043"/>
              <a:gd name="connsiteX3" fmla="*/ 518141 w 7282967"/>
              <a:gd name="connsiteY3" fmla="*/ 1616962 h 1936043"/>
              <a:gd name="connsiteX4" fmla="*/ 3234013 w 7282967"/>
              <a:gd name="connsiteY4" fmla="*/ 1220261 h 1936043"/>
              <a:gd name="connsiteX5" fmla="*/ 5629475 w 7282967"/>
              <a:gd name="connsiteY5" fmla="*/ 747271 h 1936043"/>
              <a:gd name="connsiteX6" fmla="*/ 6651740 w 7282967"/>
              <a:gd name="connsiteY6" fmla="*/ 426860 h 1936043"/>
              <a:gd name="connsiteX7" fmla="*/ 7094214 w 7282967"/>
              <a:gd name="connsiteY7" fmla="*/ 14902 h 193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2967" h="1936043">
                <a:moveTo>
                  <a:pt x="7282967" y="0"/>
                </a:moveTo>
                <a:lnTo>
                  <a:pt x="7282967" y="1936043"/>
                </a:lnTo>
                <a:lnTo>
                  <a:pt x="0" y="1936043"/>
                </a:lnTo>
                <a:lnTo>
                  <a:pt x="518141" y="1616962"/>
                </a:lnTo>
                <a:lnTo>
                  <a:pt x="3234013" y="1220261"/>
                </a:lnTo>
                <a:lnTo>
                  <a:pt x="5629475" y="747271"/>
                </a:lnTo>
                <a:lnTo>
                  <a:pt x="6651740" y="426860"/>
                </a:lnTo>
                <a:lnTo>
                  <a:pt x="7094214" y="14902"/>
                </a:lnTo>
                <a:close/>
              </a:path>
            </a:pathLst>
          </a:custGeom>
        </p:spPr>
      </p:pic>
      <p:sp>
        <p:nvSpPr>
          <p:cNvPr id="91" name="矩形 90"/>
          <p:cNvSpPr/>
          <p:nvPr/>
        </p:nvSpPr>
        <p:spPr>
          <a:xfrm>
            <a:off x="2182013" y="4310077"/>
            <a:ext cx="3698614" cy="429895"/>
          </a:xfrm>
          <a:prstGeom prst="rect">
            <a:avLst/>
          </a:prstGeom>
        </p:spPr>
        <p:txBody>
          <a:bodyPr wrap="square">
            <a:spAutoFit/>
          </a:bodyPr>
          <a:lstStyle/>
          <a:p>
            <a:pPr algn="just">
              <a:lnSpc>
                <a:spcPct val="110000"/>
              </a:lnSpc>
            </a:pPr>
            <a:endParaRPr lang="zh-CN" altLang="en-US" sz="2000" dirty="0">
              <a:solidFill>
                <a:schemeClr val="accent1"/>
              </a:solidFill>
              <a:latin typeface="+mj-ea"/>
              <a:ea typeface="+mj-ea"/>
              <a:cs typeface="Montserrat" panose="00000500000000000000" pitchFamily="2" charset="0"/>
            </a:endParaRPr>
          </a:p>
        </p:txBody>
      </p:sp>
      <p:pic>
        <p:nvPicPr>
          <p:cNvPr id="4" name="图片 3"/>
          <p:cNvPicPr>
            <a:picLocks noChangeAspect="1"/>
          </p:cNvPicPr>
          <p:nvPr/>
        </p:nvPicPr>
        <p:blipFill>
          <a:blip r:embed="rId2"/>
          <a:stretch>
            <a:fillRect/>
          </a:stretch>
        </p:blipFill>
        <p:spPr>
          <a:xfrm>
            <a:off x="636087" y="1037101"/>
            <a:ext cx="5244506" cy="2481775"/>
          </a:xfrm>
          <a:prstGeom prst="rect">
            <a:avLst/>
          </a:prstGeom>
        </p:spPr>
      </p:pic>
      <p:pic>
        <p:nvPicPr>
          <p:cNvPr id="5" name="图片 4"/>
          <p:cNvPicPr>
            <a:picLocks noChangeAspect="1"/>
          </p:cNvPicPr>
          <p:nvPr/>
        </p:nvPicPr>
        <p:blipFill>
          <a:blip r:embed="rId3"/>
          <a:stretch>
            <a:fillRect/>
          </a:stretch>
        </p:blipFill>
        <p:spPr>
          <a:xfrm>
            <a:off x="636090" y="3603147"/>
            <a:ext cx="5244503" cy="3120696"/>
          </a:xfrm>
          <a:prstGeom prst="rect">
            <a:avLst/>
          </a:prstGeom>
        </p:spPr>
      </p:pic>
      <p:sp>
        <p:nvSpPr>
          <p:cNvPr id="6" name="文本框 5"/>
          <p:cNvSpPr txBox="1"/>
          <p:nvPr userDrawn="1"/>
        </p:nvSpPr>
        <p:spPr>
          <a:xfrm>
            <a:off x="6450864" y="1116063"/>
            <a:ext cx="4828312" cy="5042709"/>
          </a:xfrm>
          <a:prstGeom prst="rect">
            <a:avLst/>
          </a:prstGeom>
        </p:spPr>
        <p:txBody>
          <a:bodyPr wrap="square" rtlCol="0">
            <a:noAutofit/>
          </a:bodyPr>
          <a:p>
            <a:r>
              <a:rPr lang="zh-CN" altLang="en-US" sz="1600" b="1"/>
              <a:t>一、情感极性：真实偶像的正向认可更集中</a:t>
            </a:r>
            <a:endParaRPr lang="zh-CN" altLang="en-US" sz="1600" b="1"/>
          </a:p>
          <a:p>
            <a:r>
              <a:rPr lang="zh-CN" altLang="en-US" sz="1600"/>
              <a:t>赵丽颖粉丝：正向</a:t>
            </a:r>
            <a:r>
              <a:rPr lang="en-US" altLang="zh-CN" sz="1600"/>
              <a:t> 83.0%</a:t>
            </a:r>
            <a:r>
              <a:rPr lang="zh-CN" altLang="en-US" sz="1600"/>
              <a:t>，负向仅</a:t>
            </a:r>
            <a:r>
              <a:rPr lang="en-US" altLang="zh-CN" sz="1600"/>
              <a:t> 10.7%</a:t>
            </a:r>
            <a:endParaRPr lang="en-US" altLang="zh-CN" sz="1600"/>
          </a:p>
          <a:p>
            <a:r>
              <a:rPr lang="zh-CN" altLang="en-US" sz="1600"/>
              <a:t>洛天依粉丝：正向</a:t>
            </a:r>
            <a:r>
              <a:rPr lang="en-US" altLang="zh-CN" sz="1600"/>
              <a:t> 65.0%</a:t>
            </a:r>
            <a:r>
              <a:rPr lang="zh-CN" altLang="en-US" sz="1600"/>
              <a:t>，负向</a:t>
            </a:r>
            <a:r>
              <a:rPr lang="en-US" altLang="zh-CN" sz="1600"/>
              <a:t> 21.5%</a:t>
            </a:r>
            <a:endParaRPr lang="en-US" altLang="zh-CN" sz="1600"/>
          </a:p>
          <a:p>
            <a:endParaRPr lang="zh-CN" altLang="en-US" sz="1600"/>
          </a:p>
          <a:p>
            <a:r>
              <a:rPr lang="zh-CN" altLang="en-US" sz="1600"/>
              <a:t>结论：真人偶像粉丝情感更</a:t>
            </a:r>
            <a:r>
              <a:rPr lang="en-US" altLang="zh-CN" sz="1600"/>
              <a:t> “</a:t>
            </a:r>
            <a:r>
              <a:rPr lang="zh-CN" altLang="en-US" sz="1600"/>
              <a:t>单向正向</a:t>
            </a:r>
            <a:r>
              <a:rPr lang="en-US" altLang="zh-CN" sz="1600"/>
              <a:t>”</a:t>
            </a:r>
            <a:r>
              <a:rPr lang="zh-CN" altLang="en-US" sz="1600"/>
              <a:t>，虚拟偶像粉丝情感更</a:t>
            </a:r>
            <a:r>
              <a:rPr lang="en-US" altLang="zh-CN" sz="1600"/>
              <a:t> “</a:t>
            </a:r>
            <a:r>
              <a:rPr lang="zh-CN" altLang="en-US" sz="1600"/>
              <a:t>多元理性</a:t>
            </a:r>
            <a:r>
              <a:rPr lang="en-US" altLang="zh-CN" sz="1600"/>
              <a:t>”</a:t>
            </a:r>
            <a:endParaRPr lang="en-US" altLang="zh-CN" sz="1600"/>
          </a:p>
          <a:p>
            <a:endParaRPr lang="zh-CN" altLang="en-US" sz="1600"/>
          </a:p>
          <a:p>
            <a:r>
              <a:rPr lang="zh-CN" altLang="en-US" sz="1600" b="1"/>
              <a:t>二、情感强度：赵丽颖粉丝的情感浓度更高</a:t>
            </a:r>
            <a:endParaRPr lang="zh-CN" altLang="en-US" sz="1600" b="1"/>
          </a:p>
          <a:p>
            <a:r>
              <a:rPr lang="zh-CN" altLang="en-US" sz="1600"/>
              <a:t>强情感占比：赵丽颖（</a:t>
            </a:r>
            <a:r>
              <a:rPr lang="en-US" altLang="zh-CN" sz="1600"/>
              <a:t>1.6%</a:t>
            </a:r>
            <a:r>
              <a:rPr lang="zh-CN" altLang="en-US" sz="1600"/>
              <a:t>）＞洛天依（</a:t>
            </a:r>
            <a:r>
              <a:rPr lang="en-US" altLang="zh-CN" sz="1600"/>
              <a:t>0.7%</a:t>
            </a:r>
            <a:r>
              <a:rPr lang="zh-CN" altLang="en-US" sz="1600"/>
              <a:t>）</a:t>
            </a:r>
            <a:endParaRPr lang="zh-CN" altLang="en-US" sz="1600"/>
          </a:p>
          <a:p>
            <a:r>
              <a:rPr lang="zh-CN" altLang="en-US" sz="1600"/>
              <a:t>弱情感占比：赵丽颖（</a:t>
            </a:r>
            <a:r>
              <a:rPr lang="en-US" altLang="zh-CN" sz="1600"/>
              <a:t>85.1%</a:t>
            </a:r>
            <a:r>
              <a:rPr lang="zh-CN" altLang="en-US" sz="1600"/>
              <a:t>）略高于洛天依（</a:t>
            </a:r>
            <a:r>
              <a:rPr lang="en-US" altLang="zh-CN" sz="1600"/>
              <a:t>82.9%</a:t>
            </a:r>
            <a:r>
              <a:rPr lang="zh-CN" altLang="en-US" sz="1600"/>
              <a:t>）</a:t>
            </a:r>
            <a:endParaRPr lang="zh-CN" altLang="en-US" sz="1600"/>
          </a:p>
          <a:p>
            <a:endParaRPr lang="zh-CN" altLang="en-US" sz="1600"/>
          </a:p>
          <a:p>
            <a:r>
              <a:rPr lang="zh-CN" altLang="en-US" sz="1600"/>
              <a:t>结论：赵丽颖粉丝常用</a:t>
            </a:r>
            <a:r>
              <a:rPr lang="en-US" altLang="zh-CN" sz="1600"/>
              <a:t> “</a:t>
            </a:r>
            <a:r>
              <a:rPr lang="zh-CN" altLang="en-US" sz="1600"/>
              <a:t>强情感词（如</a:t>
            </a:r>
            <a:r>
              <a:rPr lang="en-US" altLang="zh-CN" sz="1600"/>
              <a:t>‘</a:t>
            </a:r>
            <a:r>
              <a:rPr lang="zh-CN" altLang="en-US" sz="1600"/>
              <a:t>封神</a:t>
            </a:r>
            <a:r>
              <a:rPr lang="en-US" altLang="zh-CN" sz="1600"/>
              <a:t>’</a:t>
            </a:r>
            <a:r>
              <a:rPr lang="zh-CN" altLang="en-US" sz="1600"/>
              <a:t>）</a:t>
            </a:r>
            <a:r>
              <a:rPr lang="en-US" altLang="zh-CN" sz="1600"/>
              <a:t>” </a:t>
            </a:r>
            <a:r>
              <a:rPr lang="zh-CN" altLang="en-US" sz="1600"/>
              <a:t>表达，洛天依粉丝弱情感中包含更多理性建议</a:t>
            </a:r>
            <a:endParaRPr lang="zh-CN" altLang="en-US" sz="1600"/>
          </a:p>
          <a:p>
            <a:endParaRPr lang="zh-CN" altLang="en-US" sz="1600"/>
          </a:p>
          <a:p>
            <a:r>
              <a:rPr lang="zh-CN" altLang="en-US" sz="1600" b="1"/>
              <a:t>三、差异本质：粉丝与偶像的联结类型不同</a:t>
            </a:r>
            <a:endParaRPr lang="zh-CN" altLang="en-US" sz="1600" b="1"/>
          </a:p>
          <a:p>
            <a:r>
              <a:rPr lang="zh-CN" altLang="en-US" sz="1600"/>
              <a:t>赵丽颖（真人）：情感绑定「真人身份</a:t>
            </a:r>
            <a:r>
              <a:rPr lang="en-US" altLang="zh-CN" sz="1600"/>
              <a:t> + </a:t>
            </a:r>
            <a:r>
              <a:rPr lang="zh-CN" altLang="en-US" sz="1600"/>
              <a:t>作品角色」，是</a:t>
            </a:r>
            <a:r>
              <a:rPr lang="en-US" altLang="zh-CN" sz="1600"/>
              <a:t> “</a:t>
            </a:r>
            <a:r>
              <a:rPr lang="zh-CN" altLang="en-US" sz="1600"/>
              <a:t>人格</a:t>
            </a:r>
            <a:r>
              <a:rPr lang="en-US" altLang="zh-CN" sz="1600"/>
              <a:t> + </a:t>
            </a:r>
            <a:r>
              <a:rPr lang="zh-CN" altLang="en-US" sz="1600"/>
              <a:t>作品</a:t>
            </a:r>
            <a:r>
              <a:rPr lang="en-US" altLang="zh-CN" sz="1600"/>
              <a:t>” </a:t>
            </a:r>
            <a:r>
              <a:rPr lang="zh-CN" altLang="en-US" sz="1600"/>
              <a:t>的双重认同；</a:t>
            </a:r>
            <a:endParaRPr lang="zh-CN" altLang="en-US" sz="1600"/>
          </a:p>
          <a:p>
            <a:r>
              <a:rPr lang="zh-CN" altLang="en-US" sz="1600"/>
              <a:t>洛天依（虚拟）：情感绑定「</a:t>
            </a:r>
            <a:r>
              <a:rPr lang="en-US" altLang="zh-CN" sz="1600"/>
              <a:t>IP </a:t>
            </a:r>
            <a:r>
              <a:rPr lang="zh-CN" altLang="en-US" sz="1600"/>
              <a:t>符号</a:t>
            </a:r>
            <a:r>
              <a:rPr lang="en-US" altLang="zh-CN" sz="1600"/>
              <a:t> + </a:t>
            </a:r>
            <a:r>
              <a:rPr lang="zh-CN" altLang="en-US" sz="1600"/>
              <a:t>内容创作」，包含对</a:t>
            </a:r>
            <a:r>
              <a:rPr lang="en-US" altLang="zh-CN" sz="1600"/>
              <a:t> “IP </a:t>
            </a:r>
            <a:r>
              <a:rPr lang="zh-CN" altLang="en-US" sz="1600"/>
              <a:t>运营</a:t>
            </a:r>
            <a:r>
              <a:rPr lang="en-US" altLang="zh-CN" sz="1600"/>
              <a:t> / </a:t>
            </a:r>
            <a:r>
              <a:rPr lang="zh-CN" altLang="en-US" sz="1600"/>
              <a:t>内容质量</a:t>
            </a:r>
            <a:r>
              <a:rPr lang="en-US" altLang="zh-CN" sz="1600"/>
              <a:t>” </a:t>
            </a:r>
            <a:r>
              <a:rPr lang="zh-CN" altLang="en-US" sz="1600"/>
              <a:t>的评价。</a:t>
            </a:r>
            <a:endParaRPr lang="zh-CN" altLang="en-US" sz="1600"/>
          </a:p>
        </p:txBody>
      </p:sp>
      <p:sp>
        <p:nvSpPr>
          <p:cNvPr id="9" name="-文本框 6"/>
          <p:cNvSpPr txBox="1"/>
          <p:nvPr>
            <p:custDataLst>
              <p:tags r:id="rId4"/>
            </p:custDataLst>
          </p:nvPr>
        </p:nvSpPr>
        <p:spPr>
          <a:xfrm>
            <a:off x="3433928" y="394618"/>
            <a:ext cx="7168541" cy="416879"/>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pPr algn="l"/>
            <a:r>
              <a:rPr lang="zh-CN" altLang="en-US" sz="2800">
                <a:cs typeface="Montserrat" panose="00000500000000000000" pitchFamily="2" charset="0"/>
              </a:rPr>
              <a:t>两类粉丝情感差异：极性、强度与联结本质</a:t>
            </a:r>
            <a:endParaRPr lang="zh-CN" altLang="en-US" sz="2800">
              <a:cs typeface="Montserrat" panose="00000500000000000000"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 name="图片 86" descr="图片包含 游戏机, 刀&#10;&#10;描述已自动生成"/>
          <p:cNvPicPr>
            <a:picLocks noChangeAspect="1"/>
          </p:cNvPicPr>
          <p:nvPr/>
        </p:nvPicPr>
        <p:blipFill>
          <a:blip r:embed="rId1"/>
          <a:srcRect l="21597" t="30204" r="16226"/>
          <a:stretch>
            <a:fillRect/>
          </a:stretch>
        </p:blipFill>
        <p:spPr>
          <a:xfrm>
            <a:off x="4329954" y="4350488"/>
            <a:ext cx="8334697" cy="2993257"/>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pic>
        <p:nvPicPr>
          <p:cNvPr id="15" name="图片 85" descr="图片包含 游戏机, 刀&#10;&#10;描述已自动生成"/>
          <p:cNvPicPr>
            <a:picLocks noChangeAspect="1"/>
          </p:cNvPicPr>
          <p:nvPr/>
        </p:nvPicPr>
        <p:blipFill>
          <a:blip r:embed="rId2"/>
          <a:srcRect l="9220" t="8554" r="25073"/>
          <a:stretch>
            <a:fillRect/>
          </a:stretch>
        </p:blipFill>
        <p:spPr>
          <a:xfrm>
            <a:off x="0" y="0"/>
            <a:ext cx="5002306" cy="2227295"/>
          </a:xfrm>
          <a:custGeom>
            <a:avLst/>
            <a:gdLst>
              <a:gd name="connsiteX0" fmla="*/ 0 w 12192000"/>
              <a:gd name="connsiteY0" fmla="*/ 0 h 5428532"/>
              <a:gd name="connsiteX1" fmla="*/ 12192000 w 12192000"/>
              <a:gd name="connsiteY1" fmla="*/ 0 h 5428532"/>
              <a:gd name="connsiteX2" fmla="*/ 12192000 w 12192000"/>
              <a:gd name="connsiteY2" fmla="*/ 1048494 h 5428532"/>
              <a:gd name="connsiteX3" fmla="*/ 10787202 w 12192000"/>
              <a:gd name="connsiteY3" fmla="*/ 2136079 h 5428532"/>
              <a:gd name="connsiteX4" fmla="*/ 10161635 w 12192000"/>
              <a:gd name="connsiteY4" fmla="*/ 2898965 h 5428532"/>
              <a:gd name="connsiteX5" fmla="*/ 5767415 w 12192000"/>
              <a:gd name="connsiteY5" fmla="*/ 3539790 h 5428532"/>
              <a:gd name="connsiteX6" fmla="*/ 5599581 w 12192000"/>
              <a:gd name="connsiteY6" fmla="*/ 3585563 h 5428532"/>
              <a:gd name="connsiteX7" fmla="*/ 4165355 w 12192000"/>
              <a:gd name="connsiteY7" fmla="*/ 4241644 h 5428532"/>
              <a:gd name="connsiteX8" fmla="*/ 3890717 w 12192000"/>
              <a:gd name="connsiteY8" fmla="*/ 5248653 h 5428532"/>
              <a:gd name="connsiteX9" fmla="*/ 3991899 w 12192000"/>
              <a:gd name="connsiteY9" fmla="*/ 5428532 h 5428532"/>
              <a:gd name="connsiteX10" fmla="*/ 0 w 12192000"/>
              <a:gd name="connsiteY10" fmla="*/ 5428532 h 5428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5428532">
                <a:moveTo>
                  <a:pt x="0" y="0"/>
                </a:moveTo>
                <a:lnTo>
                  <a:pt x="12192000" y="0"/>
                </a:lnTo>
                <a:lnTo>
                  <a:pt x="12192000" y="1048494"/>
                </a:lnTo>
                <a:lnTo>
                  <a:pt x="10787202" y="2136079"/>
                </a:lnTo>
                <a:lnTo>
                  <a:pt x="10161635" y="2898965"/>
                </a:lnTo>
                <a:lnTo>
                  <a:pt x="5767415" y="3539790"/>
                </a:lnTo>
                <a:lnTo>
                  <a:pt x="5599581" y="3585563"/>
                </a:lnTo>
                <a:lnTo>
                  <a:pt x="4165355" y="4241644"/>
                </a:lnTo>
                <a:lnTo>
                  <a:pt x="3890717" y="5248653"/>
                </a:lnTo>
                <a:lnTo>
                  <a:pt x="3991899" y="5428532"/>
                </a:lnTo>
                <a:lnTo>
                  <a:pt x="0" y="5428532"/>
                </a:lnTo>
                <a:close/>
              </a:path>
            </a:pathLst>
          </a:custGeom>
        </p:spPr>
      </p:pic>
      <p:sp>
        <p:nvSpPr>
          <p:cNvPr id="24" name="任意多边形 3"/>
          <p:cNvSpPr/>
          <p:nvPr>
            <p:custDataLst>
              <p:tags r:id="rId3"/>
            </p:custDataLst>
          </p:nvPr>
        </p:nvSpPr>
        <p:spPr>
          <a:xfrm flipH="1">
            <a:off x="7294880" y="3220085"/>
            <a:ext cx="4004310" cy="1508760"/>
          </a:xfrm>
          <a:custGeom>
            <a:avLst/>
            <a:gdLst/>
            <a:ahLst/>
            <a:cxnLst/>
            <a:rect l="l" t="t" r="r" b="b"/>
            <a:pathLst>
              <a:path w="3931920" h="1508760">
                <a:moveTo>
                  <a:pt x="3931920" y="0"/>
                </a:moveTo>
                <a:lnTo>
                  <a:pt x="0" y="0"/>
                </a:lnTo>
                <a:lnTo>
                  <a:pt x="0" y="1508760"/>
                </a:lnTo>
                <a:lnTo>
                  <a:pt x="3931920" y="1508760"/>
                </a:lnTo>
                <a:cubicBezTo>
                  <a:pt x="3803904" y="1280160"/>
                  <a:pt x="3730752" y="1024128"/>
                  <a:pt x="3730752" y="749808"/>
                </a:cubicBezTo>
                <a:cubicBezTo>
                  <a:pt x="3730752" y="475488"/>
                  <a:pt x="3803904" y="219456"/>
                  <a:pt x="3931920" y="0"/>
                </a:cubicBezTo>
              </a:path>
            </a:pathLst>
          </a:custGeom>
          <a:gradFill>
            <a:gsLst>
              <a:gs pos="0">
                <a:schemeClr val="accent4">
                  <a:alpha val="10000"/>
                </a:schemeClr>
              </a:gs>
              <a:gs pos="100000">
                <a:schemeClr val="lt1">
                  <a:alpha val="0"/>
                </a:schemeClr>
              </a:gs>
            </a:gsLst>
            <a:lin ang="10800000" scaled="0"/>
          </a:gradFill>
          <a:ln w="12700">
            <a:gradFill>
              <a:gsLst>
                <a:gs pos="0">
                  <a:schemeClr val="bg1">
                    <a:alpha val="0"/>
                  </a:schemeClr>
                </a:gs>
                <a:gs pos="100000">
                  <a:schemeClr val="accent4">
                    <a:alpha val="50000"/>
                  </a:schemeClr>
                </a:gs>
              </a:gsLst>
              <a:lin ang="0" scaled="1"/>
            </a:gradFill>
          </a:ln>
          <a:effectLst/>
          <a:extLs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txBody>
          <a:bodyPr wrap="square" lIns="1080135" rIns="90170" anchor="ctr" anchorCtr="1">
            <a:noAutofit/>
          </a:bodyPr>
          <a:lstStyle/>
          <a:p>
            <a:pPr marL="0" lvl="0" algn="l">
              <a:lnSpc>
                <a:spcPct val="150000"/>
              </a:lnSpc>
              <a:spcBef>
                <a:spcPct val="0"/>
              </a:spcBef>
              <a:spcAft>
                <a:spcPct val="0"/>
              </a:spcAft>
            </a:pPr>
            <a:r>
              <a:rPr lang="zh-CN" altLang="en-US" sz="2000" b="1">
                <a:solidFill>
                  <a:schemeClr val="tx1">
                    <a:lumMod val="85000"/>
                    <a:lumOff val="15000"/>
                  </a:schemeClr>
                </a:solidFill>
                <a:latin typeface="宋体" panose="02010600030101010101" pitchFamily="2" charset="-122"/>
                <a:ea typeface="宋体" panose="02010600030101010101" pitchFamily="2" charset="-122"/>
                <a:cs typeface="+mn-ea"/>
                <a:sym typeface="+mn-ea"/>
              </a:rPr>
              <a:t>情感分析</a:t>
            </a:r>
            <a:endParaRPr lang="zh-CN" altLang="en-US" sz="2000" b="1">
              <a:solidFill>
                <a:schemeClr val="tx1">
                  <a:lumMod val="85000"/>
                  <a:lumOff val="15000"/>
                </a:schemeClr>
              </a:solidFill>
              <a:latin typeface="宋体" panose="02010600030101010101" pitchFamily="2" charset="-122"/>
              <a:ea typeface="宋体" panose="02010600030101010101" pitchFamily="2" charset="-122"/>
              <a:cs typeface="+mn-ea"/>
              <a:sym typeface="+mn-ea"/>
            </a:endParaRPr>
          </a:p>
        </p:txBody>
      </p:sp>
      <p:sp>
        <p:nvSpPr>
          <p:cNvPr id="19" name="任意多边形 2"/>
          <p:cNvSpPr/>
          <p:nvPr>
            <p:custDataLst>
              <p:tags r:id="rId4"/>
            </p:custDataLst>
          </p:nvPr>
        </p:nvSpPr>
        <p:spPr>
          <a:xfrm flipH="1">
            <a:off x="6273165" y="4838700"/>
            <a:ext cx="5027930" cy="1508760"/>
          </a:xfrm>
          <a:custGeom>
            <a:avLst/>
            <a:gdLst/>
            <a:ahLst/>
            <a:cxnLst/>
            <a:rect l="l" t="t" r="r" b="b"/>
            <a:pathLst>
              <a:path w="4956048" h="1508760">
                <a:moveTo>
                  <a:pt x="4005072" y="0"/>
                </a:moveTo>
                <a:lnTo>
                  <a:pt x="0" y="0"/>
                </a:lnTo>
                <a:lnTo>
                  <a:pt x="0" y="1508760"/>
                </a:lnTo>
                <a:lnTo>
                  <a:pt x="4224528" y="1508760"/>
                </a:lnTo>
                <a:cubicBezTo>
                  <a:pt x="4626864" y="1508760"/>
                  <a:pt x="4956048" y="1179576"/>
                  <a:pt x="4956048" y="768096"/>
                </a:cubicBezTo>
                <a:lnTo>
                  <a:pt x="4956048" y="630936"/>
                </a:lnTo>
                <a:cubicBezTo>
                  <a:pt x="4562856" y="548640"/>
                  <a:pt x="4224528" y="320040"/>
                  <a:pt x="4005072" y="0"/>
                </a:cubicBezTo>
              </a:path>
            </a:pathLst>
          </a:custGeom>
          <a:gradFill>
            <a:gsLst>
              <a:gs pos="0">
                <a:schemeClr val="accent6">
                  <a:alpha val="10000"/>
                </a:schemeClr>
              </a:gs>
              <a:gs pos="100000">
                <a:schemeClr val="lt1">
                  <a:alpha val="0"/>
                </a:schemeClr>
              </a:gs>
            </a:gsLst>
            <a:lin ang="10800000" scaled="0"/>
          </a:gradFill>
          <a:ln w="12700">
            <a:gradFill>
              <a:gsLst>
                <a:gs pos="0">
                  <a:schemeClr val="bg1">
                    <a:alpha val="0"/>
                  </a:schemeClr>
                </a:gs>
                <a:gs pos="100000">
                  <a:schemeClr val="accent6">
                    <a:alpha val="50000"/>
                  </a:schemeClr>
                </a:gs>
              </a:gsLst>
              <a:lin ang="0" scaled="1"/>
            </a:gradFill>
          </a:ln>
          <a:effectLst/>
          <a:extLs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txBody>
          <a:bodyPr wrap="square" lIns="1332230" rIns="90170" anchor="ctr" anchorCtr="1">
            <a:noAutofit/>
          </a:bodyPr>
          <a:lstStyle/>
          <a:p>
            <a:pPr marL="0" lvl="0" indent="0" algn="l" defTabSz="0" rtl="0" eaLnBrk="1" latinLnBrk="0" hangingPunct="1">
              <a:lnSpc>
                <a:spcPct val="150000"/>
              </a:lnSpc>
              <a:spcBef>
                <a:spcPct val="0"/>
              </a:spcBef>
              <a:spcAft>
                <a:spcPct val="0"/>
              </a:spcAft>
              <a:buNone/>
            </a:pPr>
            <a:r>
              <a:rPr lang="zh-CN" altLang="en-US" sz="2000" b="1">
                <a:solidFill>
                  <a:schemeClr val="tx1">
                    <a:lumMod val="85000"/>
                    <a:lumOff val="15000"/>
                  </a:schemeClr>
                </a:solidFill>
                <a:latin typeface="宋体" panose="02010600030101010101" pitchFamily="2" charset="-122"/>
                <a:ea typeface="宋体" panose="02010600030101010101" pitchFamily="2" charset="-122"/>
                <a:cs typeface="+mn-ea"/>
                <a:sym typeface="+mn-ea"/>
              </a:rPr>
              <a:t>小结</a:t>
            </a:r>
            <a:endParaRPr lang="zh-CN" altLang="en-US" sz="2000" b="1">
              <a:solidFill>
                <a:schemeClr val="tx1">
                  <a:lumMod val="85000"/>
                  <a:lumOff val="15000"/>
                </a:schemeClr>
              </a:solidFill>
              <a:latin typeface="宋体" panose="02010600030101010101" pitchFamily="2" charset="-122"/>
              <a:ea typeface="宋体" panose="02010600030101010101" pitchFamily="2" charset="-122"/>
              <a:cs typeface="+mn-ea"/>
              <a:sym typeface="+mn-ea"/>
            </a:endParaRPr>
          </a:p>
        </p:txBody>
      </p:sp>
      <p:sp>
        <p:nvSpPr>
          <p:cNvPr id="20" name="任意多边形 4"/>
          <p:cNvSpPr/>
          <p:nvPr>
            <p:custDataLst>
              <p:tags r:id="rId5"/>
            </p:custDataLst>
          </p:nvPr>
        </p:nvSpPr>
        <p:spPr>
          <a:xfrm flipH="1">
            <a:off x="6272530" y="1602105"/>
            <a:ext cx="5028565" cy="1508760"/>
          </a:xfrm>
          <a:custGeom>
            <a:avLst/>
            <a:gdLst/>
            <a:ahLst/>
            <a:cxnLst/>
            <a:rect l="l" t="t" r="r" b="b"/>
            <a:pathLst>
              <a:path w="4956048" h="1508760">
                <a:moveTo>
                  <a:pt x="4224528" y="0"/>
                </a:moveTo>
                <a:cubicBezTo>
                  <a:pt x="4626864" y="0"/>
                  <a:pt x="4956048" y="329184"/>
                  <a:pt x="4956048" y="731520"/>
                </a:cubicBezTo>
                <a:lnTo>
                  <a:pt x="4956048" y="859536"/>
                </a:lnTo>
                <a:cubicBezTo>
                  <a:pt x="4553712" y="941832"/>
                  <a:pt x="4215384" y="1179576"/>
                  <a:pt x="3995928" y="1508760"/>
                </a:cubicBezTo>
                <a:lnTo>
                  <a:pt x="0" y="1508760"/>
                </a:lnTo>
                <a:lnTo>
                  <a:pt x="0" y="0"/>
                </a:lnTo>
                <a:lnTo>
                  <a:pt x="4224528" y="0"/>
                </a:lnTo>
              </a:path>
            </a:pathLst>
          </a:custGeom>
          <a:gradFill>
            <a:gsLst>
              <a:gs pos="0">
                <a:schemeClr val="accent2">
                  <a:alpha val="10000"/>
                </a:schemeClr>
              </a:gs>
              <a:gs pos="100000">
                <a:schemeClr val="lt1">
                  <a:alpha val="0"/>
                </a:schemeClr>
              </a:gs>
            </a:gsLst>
            <a:lin ang="10800000" scaled="0"/>
          </a:gradFill>
          <a:ln w="12700">
            <a:gradFill>
              <a:gsLst>
                <a:gs pos="0">
                  <a:schemeClr val="bg1">
                    <a:alpha val="0"/>
                  </a:schemeClr>
                </a:gs>
                <a:gs pos="100000">
                  <a:schemeClr val="accent2">
                    <a:alpha val="50000"/>
                  </a:schemeClr>
                </a:gs>
              </a:gsLst>
              <a:lin ang="0" scaled="1"/>
            </a:gradFill>
          </a:ln>
          <a:effectLst/>
          <a:extLs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txBody>
          <a:bodyPr wrap="square" lIns="1332230" rIns="90170" anchor="ctr" anchorCtr="1">
            <a:noAutofit/>
          </a:bodyPr>
          <a:lstStyle/>
          <a:p>
            <a:pPr marL="0" lvl="0" algn="l">
              <a:lnSpc>
                <a:spcPct val="150000"/>
              </a:lnSpc>
              <a:spcBef>
                <a:spcPct val="0"/>
              </a:spcBef>
              <a:spcAft>
                <a:spcPct val="0"/>
              </a:spcAft>
            </a:pPr>
            <a:r>
              <a:rPr lang="zh-CN" altLang="en-US" sz="2000" b="1" dirty="0">
                <a:solidFill>
                  <a:schemeClr val="tx1">
                    <a:lumMod val="85000"/>
                    <a:lumOff val="15000"/>
                  </a:schemeClr>
                </a:solidFill>
                <a:latin typeface="宋体" panose="02010600030101010101" pitchFamily="2" charset="-122"/>
                <a:ea typeface="宋体" panose="02010600030101010101" pitchFamily="2" charset="-122"/>
                <a:cs typeface="+mn-ea"/>
                <a:sym typeface="+mn-ea"/>
              </a:rPr>
              <a:t>数据收集与处理</a:t>
            </a:r>
            <a:endParaRPr lang="zh-CN" altLang="en-US" sz="2000" b="1" dirty="0">
              <a:solidFill>
                <a:schemeClr val="tx1">
                  <a:lumMod val="85000"/>
                  <a:lumOff val="15000"/>
                </a:schemeClr>
              </a:solidFill>
              <a:latin typeface="宋体" panose="02010600030101010101" pitchFamily="2" charset="-122"/>
              <a:ea typeface="宋体" panose="02010600030101010101" pitchFamily="2" charset="-122"/>
              <a:cs typeface="+mn-ea"/>
              <a:sym typeface="+mn-ea"/>
            </a:endParaRPr>
          </a:p>
        </p:txBody>
      </p:sp>
      <p:sp>
        <p:nvSpPr>
          <p:cNvPr id="82" name="对象11"/>
          <p:cNvSpPr/>
          <p:nvPr>
            <p:custDataLst>
              <p:tags r:id="rId6"/>
            </p:custDataLst>
          </p:nvPr>
        </p:nvSpPr>
        <p:spPr>
          <a:xfrm>
            <a:off x="5111496" y="3110738"/>
            <a:ext cx="1709928" cy="1709928"/>
          </a:xfrm>
          <a:custGeom>
            <a:avLst/>
            <a:gdLst/>
            <a:ahLst/>
            <a:cxnLst/>
            <a:rect l="l" t="t" r="r" b="b"/>
            <a:pathLst>
              <a:path w="1709928" h="1709928">
                <a:moveTo>
                  <a:pt x="822960" y="0"/>
                </a:moveTo>
                <a:cubicBezTo>
                  <a:pt x="832104" y="0"/>
                  <a:pt x="841248" y="0"/>
                  <a:pt x="859536" y="0"/>
                </a:cubicBezTo>
                <a:cubicBezTo>
                  <a:pt x="868680" y="0"/>
                  <a:pt x="877824" y="0"/>
                  <a:pt x="886968" y="0"/>
                </a:cubicBezTo>
                <a:lnTo>
                  <a:pt x="886968" y="9144"/>
                </a:lnTo>
                <a:cubicBezTo>
                  <a:pt x="877824" y="9144"/>
                  <a:pt x="868680" y="9144"/>
                  <a:pt x="859536" y="9144"/>
                </a:cubicBezTo>
                <a:cubicBezTo>
                  <a:pt x="841248" y="9144"/>
                  <a:pt x="832104" y="9144"/>
                  <a:pt x="822960" y="9144"/>
                </a:cubicBezTo>
                <a:lnTo>
                  <a:pt x="822960" y="0"/>
                </a:lnTo>
                <a:moveTo>
                  <a:pt x="685800" y="18288"/>
                </a:moveTo>
                <a:cubicBezTo>
                  <a:pt x="713232" y="9144"/>
                  <a:pt x="731520" y="9144"/>
                  <a:pt x="758952" y="9144"/>
                </a:cubicBezTo>
                <a:lnTo>
                  <a:pt x="758952" y="18288"/>
                </a:lnTo>
                <a:cubicBezTo>
                  <a:pt x="731520" y="18288"/>
                  <a:pt x="713232" y="27432"/>
                  <a:pt x="694944" y="27432"/>
                </a:cubicBezTo>
                <a:lnTo>
                  <a:pt x="685800" y="18288"/>
                </a:lnTo>
                <a:moveTo>
                  <a:pt x="960120" y="9144"/>
                </a:moveTo>
                <a:cubicBezTo>
                  <a:pt x="978408" y="9144"/>
                  <a:pt x="1005840" y="9144"/>
                  <a:pt x="1024128" y="18288"/>
                </a:cubicBezTo>
                <a:lnTo>
                  <a:pt x="1024128" y="27432"/>
                </a:lnTo>
                <a:cubicBezTo>
                  <a:pt x="996696" y="27432"/>
                  <a:pt x="978408" y="18288"/>
                  <a:pt x="960120" y="18288"/>
                </a:cubicBezTo>
                <a:lnTo>
                  <a:pt x="960120" y="9144"/>
                </a:lnTo>
                <a:moveTo>
                  <a:pt x="557784" y="54864"/>
                </a:moveTo>
                <a:cubicBezTo>
                  <a:pt x="585216" y="45720"/>
                  <a:pt x="603504" y="36576"/>
                  <a:pt x="621792" y="27432"/>
                </a:cubicBezTo>
                <a:lnTo>
                  <a:pt x="630936" y="45720"/>
                </a:lnTo>
                <a:cubicBezTo>
                  <a:pt x="603504" y="45720"/>
                  <a:pt x="585216" y="54864"/>
                  <a:pt x="566928" y="64008"/>
                </a:cubicBezTo>
                <a:lnTo>
                  <a:pt x="557784" y="54864"/>
                </a:lnTo>
                <a:moveTo>
                  <a:pt x="1088136" y="27432"/>
                </a:moveTo>
                <a:cubicBezTo>
                  <a:pt x="1106424" y="36576"/>
                  <a:pt x="1133856" y="45720"/>
                  <a:pt x="1152144" y="54864"/>
                </a:cubicBezTo>
                <a:lnTo>
                  <a:pt x="1152144" y="64008"/>
                </a:lnTo>
                <a:cubicBezTo>
                  <a:pt x="1124712" y="54864"/>
                  <a:pt x="1106424" y="45720"/>
                  <a:pt x="1088136" y="45720"/>
                </a:cubicBezTo>
                <a:lnTo>
                  <a:pt x="1088136" y="27432"/>
                </a:lnTo>
                <a:moveTo>
                  <a:pt x="1216152" y="82296"/>
                </a:moveTo>
                <a:cubicBezTo>
                  <a:pt x="1234440" y="91440"/>
                  <a:pt x="1252728" y="100584"/>
                  <a:pt x="1271016" y="109728"/>
                </a:cubicBezTo>
                <a:lnTo>
                  <a:pt x="1271016" y="118872"/>
                </a:lnTo>
                <a:cubicBezTo>
                  <a:pt x="1252728" y="109728"/>
                  <a:pt x="1234440" y="100584"/>
                  <a:pt x="1207008" y="91440"/>
                </a:cubicBezTo>
                <a:lnTo>
                  <a:pt x="1216152" y="82296"/>
                </a:lnTo>
                <a:moveTo>
                  <a:pt x="438912" y="109728"/>
                </a:moveTo>
                <a:cubicBezTo>
                  <a:pt x="457200" y="100584"/>
                  <a:pt x="475488" y="91440"/>
                  <a:pt x="493776" y="82296"/>
                </a:cubicBezTo>
                <a:lnTo>
                  <a:pt x="502920" y="91440"/>
                </a:lnTo>
                <a:cubicBezTo>
                  <a:pt x="484632" y="100584"/>
                  <a:pt x="466344" y="109728"/>
                  <a:pt x="448056" y="118872"/>
                </a:cubicBezTo>
                <a:lnTo>
                  <a:pt x="438912" y="109728"/>
                </a:lnTo>
                <a:moveTo>
                  <a:pt x="1335024" y="146304"/>
                </a:moveTo>
                <a:cubicBezTo>
                  <a:pt x="1353312" y="155448"/>
                  <a:pt x="1371600" y="173736"/>
                  <a:pt x="1389888" y="182880"/>
                </a:cubicBezTo>
                <a:lnTo>
                  <a:pt x="1380744" y="192024"/>
                </a:lnTo>
                <a:cubicBezTo>
                  <a:pt x="1362456" y="182880"/>
                  <a:pt x="1344168" y="164592"/>
                  <a:pt x="1325880" y="155448"/>
                </a:cubicBezTo>
                <a:lnTo>
                  <a:pt x="1335024" y="146304"/>
                </a:lnTo>
                <a:moveTo>
                  <a:pt x="329184" y="182880"/>
                </a:moveTo>
                <a:cubicBezTo>
                  <a:pt x="347472" y="173736"/>
                  <a:pt x="365760" y="155448"/>
                  <a:pt x="384048" y="146304"/>
                </a:cubicBezTo>
                <a:lnTo>
                  <a:pt x="384048" y="155448"/>
                </a:lnTo>
                <a:cubicBezTo>
                  <a:pt x="365760" y="164592"/>
                  <a:pt x="347472" y="182880"/>
                  <a:pt x="329184" y="192024"/>
                </a:cubicBezTo>
                <a:lnTo>
                  <a:pt x="329184" y="182880"/>
                </a:lnTo>
                <a:moveTo>
                  <a:pt x="1435608" y="228600"/>
                </a:moveTo>
                <a:cubicBezTo>
                  <a:pt x="1453896" y="246888"/>
                  <a:pt x="1472184" y="256032"/>
                  <a:pt x="1481328" y="274320"/>
                </a:cubicBezTo>
                <a:lnTo>
                  <a:pt x="1481328" y="283464"/>
                </a:lnTo>
                <a:cubicBezTo>
                  <a:pt x="1463040" y="265176"/>
                  <a:pt x="1444752" y="246888"/>
                  <a:pt x="1426464" y="237744"/>
                </a:cubicBezTo>
                <a:lnTo>
                  <a:pt x="1435608" y="228600"/>
                </a:lnTo>
                <a:moveTo>
                  <a:pt x="228600" y="274320"/>
                </a:moveTo>
                <a:cubicBezTo>
                  <a:pt x="246888" y="256032"/>
                  <a:pt x="256032" y="246888"/>
                  <a:pt x="274320" y="228600"/>
                </a:cubicBezTo>
                <a:lnTo>
                  <a:pt x="283464" y="237744"/>
                </a:lnTo>
                <a:cubicBezTo>
                  <a:pt x="265176" y="246888"/>
                  <a:pt x="246888" y="265176"/>
                  <a:pt x="237744" y="283464"/>
                </a:cubicBezTo>
                <a:lnTo>
                  <a:pt x="228600" y="274320"/>
                </a:lnTo>
                <a:moveTo>
                  <a:pt x="1527048" y="329184"/>
                </a:moveTo>
                <a:cubicBezTo>
                  <a:pt x="1545336" y="347472"/>
                  <a:pt x="1554480" y="365760"/>
                  <a:pt x="1572768" y="384048"/>
                </a:cubicBezTo>
                <a:lnTo>
                  <a:pt x="1563624" y="384048"/>
                </a:lnTo>
                <a:cubicBezTo>
                  <a:pt x="1545336" y="365760"/>
                  <a:pt x="1536192" y="347472"/>
                  <a:pt x="1517904" y="329184"/>
                </a:cubicBezTo>
                <a:lnTo>
                  <a:pt x="1527048" y="329184"/>
                </a:lnTo>
                <a:moveTo>
                  <a:pt x="146304" y="384048"/>
                </a:moveTo>
                <a:cubicBezTo>
                  <a:pt x="155448" y="365760"/>
                  <a:pt x="173736" y="347472"/>
                  <a:pt x="182880" y="329184"/>
                </a:cubicBezTo>
                <a:lnTo>
                  <a:pt x="192024" y="329184"/>
                </a:lnTo>
                <a:cubicBezTo>
                  <a:pt x="182880" y="347472"/>
                  <a:pt x="164592" y="365760"/>
                  <a:pt x="155448" y="384048"/>
                </a:cubicBezTo>
                <a:lnTo>
                  <a:pt x="146304" y="384048"/>
                </a:lnTo>
                <a:moveTo>
                  <a:pt x="1600200" y="438912"/>
                </a:moveTo>
                <a:cubicBezTo>
                  <a:pt x="1618488" y="457200"/>
                  <a:pt x="1627632" y="475488"/>
                  <a:pt x="1636776" y="493776"/>
                </a:cubicBezTo>
                <a:lnTo>
                  <a:pt x="1627632" y="502920"/>
                </a:lnTo>
                <a:cubicBezTo>
                  <a:pt x="1618488" y="484632"/>
                  <a:pt x="1609344" y="466344"/>
                  <a:pt x="1591056" y="438912"/>
                </a:cubicBezTo>
                <a:lnTo>
                  <a:pt x="1600200" y="438912"/>
                </a:lnTo>
                <a:moveTo>
                  <a:pt x="82296" y="493776"/>
                </a:moveTo>
                <a:cubicBezTo>
                  <a:pt x="91440" y="475488"/>
                  <a:pt x="100584" y="457200"/>
                  <a:pt x="109728" y="438912"/>
                </a:cubicBezTo>
                <a:lnTo>
                  <a:pt x="118872" y="438912"/>
                </a:lnTo>
                <a:cubicBezTo>
                  <a:pt x="109728" y="466344"/>
                  <a:pt x="100584" y="484632"/>
                  <a:pt x="91440" y="502920"/>
                </a:cubicBezTo>
                <a:lnTo>
                  <a:pt x="82296" y="493776"/>
                </a:lnTo>
                <a:moveTo>
                  <a:pt x="1664208" y="557784"/>
                </a:moveTo>
                <a:cubicBezTo>
                  <a:pt x="1664208" y="576072"/>
                  <a:pt x="1673352" y="603504"/>
                  <a:pt x="1682496" y="621792"/>
                </a:cubicBezTo>
                <a:lnTo>
                  <a:pt x="1673352" y="621792"/>
                </a:lnTo>
                <a:cubicBezTo>
                  <a:pt x="1664208" y="603504"/>
                  <a:pt x="1655064" y="585216"/>
                  <a:pt x="1645920" y="566928"/>
                </a:cubicBezTo>
                <a:lnTo>
                  <a:pt x="1664208" y="557784"/>
                </a:lnTo>
                <a:moveTo>
                  <a:pt x="27432" y="621792"/>
                </a:moveTo>
                <a:cubicBezTo>
                  <a:pt x="36576" y="603504"/>
                  <a:pt x="45720" y="576072"/>
                  <a:pt x="54864" y="557784"/>
                </a:cubicBezTo>
                <a:lnTo>
                  <a:pt x="64008" y="566928"/>
                </a:lnTo>
                <a:cubicBezTo>
                  <a:pt x="54864" y="585216"/>
                  <a:pt x="45720" y="603504"/>
                  <a:pt x="45720" y="621792"/>
                </a:cubicBezTo>
                <a:lnTo>
                  <a:pt x="27432" y="621792"/>
                </a:lnTo>
                <a:moveTo>
                  <a:pt x="1700784" y="685800"/>
                </a:moveTo>
                <a:cubicBezTo>
                  <a:pt x="1700784" y="713232"/>
                  <a:pt x="1700784" y="731520"/>
                  <a:pt x="1709928" y="758952"/>
                </a:cubicBezTo>
                <a:lnTo>
                  <a:pt x="1691640" y="758952"/>
                </a:lnTo>
                <a:cubicBezTo>
                  <a:pt x="1691640" y="731520"/>
                  <a:pt x="1691640" y="713232"/>
                  <a:pt x="1682496" y="694944"/>
                </a:cubicBezTo>
                <a:lnTo>
                  <a:pt x="1700784" y="685800"/>
                </a:lnTo>
                <a:moveTo>
                  <a:pt x="9144" y="758952"/>
                </a:moveTo>
                <a:cubicBezTo>
                  <a:pt x="9144" y="731520"/>
                  <a:pt x="9144" y="713232"/>
                  <a:pt x="18288" y="685800"/>
                </a:cubicBezTo>
                <a:lnTo>
                  <a:pt x="27432" y="694944"/>
                </a:lnTo>
                <a:cubicBezTo>
                  <a:pt x="27432" y="713232"/>
                  <a:pt x="18288" y="731520"/>
                  <a:pt x="18288" y="758952"/>
                </a:cubicBezTo>
                <a:lnTo>
                  <a:pt x="9144" y="758952"/>
                </a:lnTo>
                <a:moveTo>
                  <a:pt x="1709928" y="822960"/>
                </a:moveTo>
                <a:cubicBezTo>
                  <a:pt x="1709928" y="832104"/>
                  <a:pt x="1709928" y="841248"/>
                  <a:pt x="1709928" y="859536"/>
                </a:cubicBezTo>
                <a:cubicBezTo>
                  <a:pt x="1709928" y="868680"/>
                  <a:pt x="1709928" y="877824"/>
                  <a:pt x="1709928" y="886968"/>
                </a:cubicBezTo>
                <a:lnTo>
                  <a:pt x="1700784" y="886968"/>
                </a:lnTo>
                <a:cubicBezTo>
                  <a:pt x="1700784" y="877824"/>
                  <a:pt x="1700784" y="868680"/>
                  <a:pt x="1700784" y="859536"/>
                </a:cubicBezTo>
                <a:cubicBezTo>
                  <a:pt x="1700784" y="841248"/>
                  <a:pt x="1700784" y="832104"/>
                  <a:pt x="1700784" y="822960"/>
                </a:cubicBezTo>
                <a:lnTo>
                  <a:pt x="1709928" y="822960"/>
                </a:lnTo>
                <a:moveTo>
                  <a:pt x="0" y="859536"/>
                </a:moveTo>
                <a:cubicBezTo>
                  <a:pt x="0" y="841248"/>
                  <a:pt x="0" y="832104"/>
                  <a:pt x="0" y="822960"/>
                </a:cubicBezTo>
                <a:lnTo>
                  <a:pt x="9144" y="822960"/>
                </a:lnTo>
                <a:cubicBezTo>
                  <a:pt x="9144" y="832104"/>
                  <a:pt x="9144" y="841248"/>
                  <a:pt x="9144" y="859536"/>
                </a:cubicBezTo>
                <a:cubicBezTo>
                  <a:pt x="9144" y="868680"/>
                  <a:pt x="9144" y="877824"/>
                  <a:pt x="9144" y="886968"/>
                </a:cubicBezTo>
                <a:lnTo>
                  <a:pt x="0" y="886968"/>
                </a:lnTo>
                <a:cubicBezTo>
                  <a:pt x="0" y="877824"/>
                  <a:pt x="0" y="868680"/>
                  <a:pt x="0" y="859536"/>
                </a:cubicBezTo>
                <a:moveTo>
                  <a:pt x="1709928" y="960120"/>
                </a:moveTo>
                <a:cubicBezTo>
                  <a:pt x="1700784" y="978408"/>
                  <a:pt x="1700784" y="996696"/>
                  <a:pt x="1700784" y="1024128"/>
                </a:cubicBezTo>
                <a:lnTo>
                  <a:pt x="1682496" y="1024128"/>
                </a:lnTo>
                <a:cubicBezTo>
                  <a:pt x="1691640" y="996696"/>
                  <a:pt x="1691640" y="978408"/>
                  <a:pt x="1691640" y="950976"/>
                </a:cubicBezTo>
                <a:lnTo>
                  <a:pt x="1709928" y="960120"/>
                </a:lnTo>
                <a:moveTo>
                  <a:pt x="18288" y="1024128"/>
                </a:moveTo>
                <a:cubicBezTo>
                  <a:pt x="9144" y="996696"/>
                  <a:pt x="9144" y="978408"/>
                  <a:pt x="9144" y="960120"/>
                </a:cubicBezTo>
                <a:lnTo>
                  <a:pt x="18288" y="950976"/>
                </a:lnTo>
                <a:cubicBezTo>
                  <a:pt x="18288" y="978408"/>
                  <a:pt x="27432" y="996696"/>
                  <a:pt x="27432" y="1024128"/>
                </a:cubicBezTo>
                <a:lnTo>
                  <a:pt x="18288" y="1024128"/>
                </a:lnTo>
                <a:moveTo>
                  <a:pt x="1682496" y="1088136"/>
                </a:moveTo>
                <a:cubicBezTo>
                  <a:pt x="1673352" y="1106424"/>
                  <a:pt x="1664208" y="1133856"/>
                  <a:pt x="1664208" y="1152144"/>
                </a:cubicBezTo>
                <a:lnTo>
                  <a:pt x="1645920" y="1152144"/>
                </a:lnTo>
                <a:cubicBezTo>
                  <a:pt x="1655064" y="1124712"/>
                  <a:pt x="1664208" y="1106424"/>
                  <a:pt x="1673352" y="1088136"/>
                </a:cubicBezTo>
                <a:lnTo>
                  <a:pt x="1682496" y="1088136"/>
                </a:lnTo>
                <a:moveTo>
                  <a:pt x="54864" y="1152144"/>
                </a:moveTo>
                <a:cubicBezTo>
                  <a:pt x="45720" y="1133856"/>
                  <a:pt x="36576" y="1106424"/>
                  <a:pt x="27432" y="1088136"/>
                </a:cubicBezTo>
                <a:lnTo>
                  <a:pt x="45720" y="1088136"/>
                </a:lnTo>
                <a:cubicBezTo>
                  <a:pt x="45720" y="1106424"/>
                  <a:pt x="54864" y="1124712"/>
                  <a:pt x="64008" y="1152144"/>
                </a:cubicBezTo>
                <a:lnTo>
                  <a:pt x="54864" y="1152144"/>
                </a:lnTo>
                <a:moveTo>
                  <a:pt x="1636776" y="1216152"/>
                </a:moveTo>
                <a:cubicBezTo>
                  <a:pt x="1627632" y="1234440"/>
                  <a:pt x="1618488" y="1252728"/>
                  <a:pt x="1600200" y="1271016"/>
                </a:cubicBezTo>
                <a:lnTo>
                  <a:pt x="1591056" y="1271016"/>
                </a:lnTo>
                <a:cubicBezTo>
                  <a:pt x="1609344" y="1252728"/>
                  <a:pt x="1618488" y="1225296"/>
                  <a:pt x="1627632" y="1207008"/>
                </a:cubicBezTo>
                <a:lnTo>
                  <a:pt x="1636776" y="1216152"/>
                </a:lnTo>
                <a:moveTo>
                  <a:pt x="109728" y="1271016"/>
                </a:moveTo>
                <a:cubicBezTo>
                  <a:pt x="100584" y="1252728"/>
                  <a:pt x="91440" y="1234440"/>
                  <a:pt x="82296" y="1216152"/>
                </a:cubicBezTo>
                <a:lnTo>
                  <a:pt x="91440" y="1207008"/>
                </a:lnTo>
                <a:cubicBezTo>
                  <a:pt x="100584" y="1225296"/>
                  <a:pt x="109728" y="1252728"/>
                  <a:pt x="118872" y="1271016"/>
                </a:cubicBezTo>
                <a:lnTo>
                  <a:pt x="109728" y="1271016"/>
                </a:lnTo>
                <a:moveTo>
                  <a:pt x="1572768" y="1335024"/>
                </a:moveTo>
                <a:cubicBezTo>
                  <a:pt x="1554480" y="1353312"/>
                  <a:pt x="1545336" y="1371600"/>
                  <a:pt x="1527048" y="1389888"/>
                </a:cubicBezTo>
                <a:lnTo>
                  <a:pt x="1517904" y="1380744"/>
                </a:lnTo>
                <a:cubicBezTo>
                  <a:pt x="1536192" y="1362456"/>
                  <a:pt x="1545336" y="1344168"/>
                  <a:pt x="1563624" y="1325880"/>
                </a:cubicBezTo>
                <a:lnTo>
                  <a:pt x="1572768" y="1335024"/>
                </a:lnTo>
                <a:moveTo>
                  <a:pt x="182880" y="1389888"/>
                </a:moveTo>
                <a:cubicBezTo>
                  <a:pt x="173736" y="1371600"/>
                  <a:pt x="155448" y="1353312"/>
                  <a:pt x="146304" y="1335024"/>
                </a:cubicBezTo>
                <a:lnTo>
                  <a:pt x="155448" y="1325880"/>
                </a:lnTo>
                <a:cubicBezTo>
                  <a:pt x="164592" y="1344168"/>
                  <a:pt x="182880" y="1362456"/>
                  <a:pt x="192024" y="1380744"/>
                </a:cubicBezTo>
                <a:lnTo>
                  <a:pt x="182880" y="1389888"/>
                </a:lnTo>
                <a:moveTo>
                  <a:pt x="1481328" y="1435608"/>
                </a:moveTo>
                <a:cubicBezTo>
                  <a:pt x="1472184" y="1453896"/>
                  <a:pt x="1453896" y="1472184"/>
                  <a:pt x="1435608" y="1481328"/>
                </a:cubicBezTo>
                <a:lnTo>
                  <a:pt x="1426464" y="1472184"/>
                </a:lnTo>
                <a:cubicBezTo>
                  <a:pt x="1444752" y="1463040"/>
                  <a:pt x="1463040" y="1444752"/>
                  <a:pt x="1481328" y="1426464"/>
                </a:cubicBezTo>
                <a:lnTo>
                  <a:pt x="1481328" y="1435608"/>
                </a:lnTo>
                <a:moveTo>
                  <a:pt x="274320" y="1481328"/>
                </a:moveTo>
                <a:cubicBezTo>
                  <a:pt x="256032" y="1472184"/>
                  <a:pt x="246888" y="1453896"/>
                  <a:pt x="228600" y="1435608"/>
                </a:cubicBezTo>
                <a:lnTo>
                  <a:pt x="237744" y="1426464"/>
                </a:lnTo>
                <a:cubicBezTo>
                  <a:pt x="246888" y="1444752"/>
                  <a:pt x="265176" y="1463040"/>
                  <a:pt x="283464" y="1472184"/>
                </a:cubicBezTo>
                <a:lnTo>
                  <a:pt x="274320" y="1481328"/>
                </a:lnTo>
                <a:moveTo>
                  <a:pt x="1389888" y="1527048"/>
                </a:moveTo>
                <a:cubicBezTo>
                  <a:pt x="1371600" y="1545336"/>
                  <a:pt x="1353312" y="1554480"/>
                  <a:pt x="1335024" y="1563624"/>
                </a:cubicBezTo>
                <a:lnTo>
                  <a:pt x="1325880" y="1554480"/>
                </a:lnTo>
                <a:cubicBezTo>
                  <a:pt x="1344168" y="1545336"/>
                  <a:pt x="1362456" y="1536192"/>
                  <a:pt x="1380744" y="1517904"/>
                </a:cubicBezTo>
                <a:lnTo>
                  <a:pt x="1389888" y="1527048"/>
                </a:lnTo>
                <a:moveTo>
                  <a:pt x="384048" y="1563624"/>
                </a:moveTo>
                <a:cubicBezTo>
                  <a:pt x="365760" y="1554480"/>
                  <a:pt x="347472" y="1545336"/>
                  <a:pt x="329184" y="1527048"/>
                </a:cubicBezTo>
                <a:lnTo>
                  <a:pt x="329184" y="1517904"/>
                </a:lnTo>
                <a:cubicBezTo>
                  <a:pt x="347472" y="1536192"/>
                  <a:pt x="365760" y="1545336"/>
                  <a:pt x="384048" y="1554480"/>
                </a:cubicBezTo>
                <a:lnTo>
                  <a:pt x="384048" y="1563624"/>
                </a:lnTo>
                <a:moveTo>
                  <a:pt x="493776" y="1636776"/>
                </a:moveTo>
                <a:cubicBezTo>
                  <a:pt x="475488" y="1627632"/>
                  <a:pt x="457200" y="1609344"/>
                  <a:pt x="438912" y="1600200"/>
                </a:cubicBezTo>
                <a:lnTo>
                  <a:pt x="448056" y="1591056"/>
                </a:lnTo>
                <a:cubicBezTo>
                  <a:pt x="466344" y="1600200"/>
                  <a:pt x="484632" y="1609344"/>
                  <a:pt x="502920" y="1618488"/>
                </a:cubicBezTo>
                <a:lnTo>
                  <a:pt x="493776" y="1636776"/>
                </a:lnTo>
                <a:moveTo>
                  <a:pt x="1271016" y="1600200"/>
                </a:moveTo>
                <a:cubicBezTo>
                  <a:pt x="1252728" y="1609344"/>
                  <a:pt x="1234440" y="1627632"/>
                  <a:pt x="1216152" y="1636776"/>
                </a:cubicBezTo>
                <a:lnTo>
                  <a:pt x="1207008" y="1618488"/>
                </a:lnTo>
                <a:cubicBezTo>
                  <a:pt x="1234440" y="1609344"/>
                  <a:pt x="1252728" y="1600200"/>
                  <a:pt x="1271016" y="1591056"/>
                </a:cubicBezTo>
                <a:lnTo>
                  <a:pt x="1271016" y="1600200"/>
                </a:lnTo>
                <a:moveTo>
                  <a:pt x="621792" y="1682496"/>
                </a:moveTo>
                <a:cubicBezTo>
                  <a:pt x="603504" y="1673352"/>
                  <a:pt x="585216" y="1664208"/>
                  <a:pt x="557784" y="1655064"/>
                </a:cubicBezTo>
                <a:lnTo>
                  <a:pt x="566928" y="1645920"/>
                </a:lnTo>
                <a:cubicBezTo>
                  <a:pt x="585216" y="1655064"/>
                  <a:pt x="603504" y="1664208"/>
                  <a:pt x="630936" y="1664208"/>
                </a:cubicBezTo>
                <a:lnTo>
                  <a:pt x="621792" y="1682496"/>
                </a:lnTo>
                <a:moveTo>
                  <a:pt x="1152144" y="1655064"/>
                </a:moveTo>
                <a:cubicBezTo>
                  <a:pt x="1133856" y="1664208"/>
                  <a:pt x="1106424" y="1673352"/>
                  <a:pt x="1088136" y="1682496"/>
                </a:cubicBezTo>
                <a:lnTo>
                  <a:pt x="1088136" y="1664208"/>
                </a:lnTo>
                <a:cubicBezTo>
                  <a:pt x="1106424" y="1664208"/>
                  <a:pt x="1124712" y="1655064"/>
                  <a:pt x="1152144" y="1645920"/>
                </a:cubicBezTo>
                <a:lnTo>
                  <a:pt x="1152144" y="1655064"/>
                </a:lnTo>
                <a:moveTo>
                  <a:pt x="758952" y="1709928"/>
                </a:moveTo>
                <a:cubicBezTo>
                  <a:pt x="731520" y="1700784"/>
                  <a:pt x="713232" y="1700784"/>
                  <a:pt x="685800" y="1691640"/>
                </a:cubicBezTo>
                <a:lnTo>
                  <a:pt x="694944" y="1682496"/>
                </a:lnTo>
                <a:cubicBezTo>
                  <a:pt x="713232" y="1691640"/>
                  <a:pt x="731520" y="1691640"/>
                  <a:pt x="758952" y="1691640"/>
                </a:cubicBezTo>
                <a:lnTo>
                  <a:pt x="758952" y="1709928"/>
                </a:lnTo>
                <a:moveTo>
                  <a:pt x="1024128" y="1691640"/>
                </a:moveTo>
                <a:cubicBezTo>
                  <a:pt x="1005840" y="1700784"/>
                  <a:pt x="978408" y="1700784"/>
                  <a:pt x="960120" y="1709928"/>
                </a:cubicBezTo>
                <a:lnTo>
                  <a:pt x="960120" y="1691640"/>
                </a:lnTo>
                <a:cubicBezTo>
                  <a:pt x="978408" y="1691640"/>
                  <a:pt x="996696" y="1691640"/>
                  <a:pt x="1024128" y="1682496"/>
                </a:cubicBezTo>
                <a:lnTo>
                  <a:pt x="1024128" y="1691640"/>
                </a:lnTo>
                <a:moveTo>
                  <a:pt x="859536" y="1709928"/>
                </a:moveTo>
                <a:cubicBezTo>
                  <a:pt x="841248" y="1709928"/>
                  <a:pt x="832104" y="1709928"/>
                  <a:pt x="822960" y="1709928"/>
                </a:cubicBezTo>
                <a:lnTo>
                  <a:pt x="822960" y="1700784"/>
                </a:lnTo>
                <a:cubicBezTo>
                  <a:pt x="832104" y="1700784"/>
                  <a:pt x="841248" y="1700784"/>
                  <a:pt x="859536" y="1700784"/>
                </a:cubicBezTo>
                <a:cubicBezTo>
                  <a:pt x="868680" y="1700784"/>
                  <a:pt x="877824" y="1700784"/>
                  <a:pt x="886968" y="1700784"/>
                </a:cubicBezTo>
                <a:lnTo>
                  <a:pt x="886968" y="1709928"/>
                </a:lnTo>
                <a:cubicBezTo>
                  <a:pt x="877824" y="1709928"/>
                  <a:pt x="868680" y="1709928"/>
                  <a:pt x="859536" y="1709928"/>
                </a:cubicBezTo>
              </a:path>
            </a:pathLst>
          </a:custGeom>
          <a:gradFill>
            <a:gsLst>
              <a:gs pos="0">
                <a:schemeClr val="accent1">
                  <a:alpha val="100000"/>
                </a:schemeClr>
              </a:gs>
              <a:gs pos="100000">
                <a:schemeClr val="accent1">
                  <a:alpha val="100000"/>
                </a:schemeClr>
              </a:gs>
            </a:gsLst>
            <a:lin ang="3593688" scaled="0"/>
          </a:gradFill>
          <a:ln w="25400">
            <a:noFill/>
          </a:ln>
          <a:effectLst/>
          <a:extLst>
            <a:ext uri="{91240B29-F687-4F45-9708-019B960494DF}">
              <a14:hiddenLine xmlns:a14="http://schemas.microsoft.com/office/drawing/2010/main" w="25400">
                <a:solidFill>
                  <a:srgbClr val="000000"/>
                </a:solidFill>
              </a14:hiddenLine>
            </a:ex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txBody>
          <a:bodyPr wrap="square" lIns="0" tIns="0" rIns="0" bIns="0" anchor="ctr" anchorCtr="0">
            <a:noAutofit/>
          </a:bodyPr>
          <a:lstStyle/>
          <a:p>
            <a:pPr algn="ctr"/>
            <a:r>
              <a:rPr lang="zh-CN" altLang="zh-CN" sz="2400" b="1" dirty="0">
                <a:solidFill>
                  <a:schemeClr val="tx1">
                    <a:lumMod val="100000"/>
                  </a:schemeClr>
                </a:solidFill>
                <a:latin typeface="+mn-ea"/>
                <a:cs typeface="+mn-ea"/>
                <a:sym typeface="+mn-ea"/>
              </a:rPr>
              <a:t>目录</a:t>
            </a:r>
            <a:endParaRPr lang="zh-CN" altLang="zh-CN" sz="2400" b="1" dirty="0">
              <a:solidFill>
                <a:schemeClr val="tx1">
                  <a:lumMod val="100000"/>
                </a:schemeClr>
              </a:solidFill>
              <a:latin typeface="+mn-ea"/>
              <a:cs typeface="+mn-ea"/>
              <a:sym typeface="+mn-ea"/>
            </a:endParaRPr>
          </a:p>
        </p:txBody>
      </p:sp>
      <p:sp>
        <p:nvSpPr>
          <p:cNvPr id="61" name="任意多边形 2"/>
          <p:cNvSpPr/>
          <p:nvPr>
            <p:custDataLst>
              <p:tags r:id="rId7"/>
            </p:custDataLst>
          </p:nvPr>
        </p:nvSpPr>
        <p:spPr>
          <a:xfrm>
            <a:off x="535940" y="4846320"/>
            <a:ext cx="5027930" cy="1508760"/>
          </a:xfrm>
          <a:custGeom>
            <a:avLst/>
            <a:gdLst/>
            <a:ahLst/>
            <a:cxnLst/>
            <a:rect l="l" t="t" r="r" b="b"/>
            <a:pathLst>
              <a:path w="4956048" h="1508760">
                <a:moveTo>
                  <a:pt x="4005072" y="0"/>
                </a:moveTo>
                <a:lnTo>
                  <a:pt x="0" y="0"/>
                </a:lnTo>
                <a:lnTo>
                  <a:pt x="0" y="1508760"/>
                </a:lnTo>
                <a:lnTo>
                  <a:pt x="4224528" y="1508760"/>
                </a:lnTo>
                <a:cubicBezTo>
                  <a:pt x="4626864" y="1508760"/>
                  <a:pt x="4956048" y="1179576"/>
                  <a:pt x="4956048" y="768096"/>
                </a:cubicBezTo>
                <a:lnTo>
                  <a:pt x="4956048" y="630936"/>
                </a:lnTo>
                <a:cubicBezTo>
                  <a:pt x="4562856" y="548640"/>
                  <a:pt x="4224528" y="320040"/>
                  <a:pt x="4005072" y="0"/>
                </a:cubicBezTo>
              </a:path>
            </a:pathLst>
          </a:custGeom>
          <a:gradFill>
            <a:gsLst>
              <a:gs pos="0">
                <a:schemeClr val="accent5">
                  <a:alpha val="10000"/>
                </a:schemeClr>
              </a:gs>
              <a:gs pos="100000">
                <a:schemeClr val="lt1">
                  <a:alpha val="0"/>
                </a:schemeClr>
              </a:gs>
            </a:gsLst>
            <a:lin ang="10800000" scaled="0"/>
          </a:gradFill>
          <a:ln w="12700">
            <a:gradFill>
              <a:gsLst>
                <a:gs pos="0">
                  <a:schemeClr val="bg1">
                    <a:alpha val="0"/>
                  </a:schemeClr>
                </a:gs>
                <a:gs pos="100000">
                  <a:schemeClr val="accent5">
                    <a:alpha val="50000"/>
                  </a:schemeClr>
                </a:gs>
              </a:gsLst>
              <a:lin ang="0" scaled="1"/>
            </a:gradFill>
          </a:ln>
          <a:effectLst/>
          <a:extLs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txBody>
          <a:bodyPr wrap="square" lIns="90170" rIns="1332230" anchor="ctr" anchorCtr="1">
            <a:noAutofit/>
          </a:bodyPr>
          <a:lstStyle/>
          <a:p>
            <a:pPr algn="r">
              <a:lnSpc>
                <a:spcPct val="150000"/>
              </a:lnSpc>
              <a:spcBef>
                <a:spcPct val="0"/>
              </a:spcBef>
              <a:spcAft>
                <a:spcPct val="0"/>
              </a:spcAft>
            </a:pPr>
            <a:r>
              <a:rPr lang="zh-CN" altLang="en-US" sz="2000" b="1">
                <a:solidFill>
                  <a:schemeClr val="tx1">
                    <a:lumMod val="85000"/>
                    <a:lumOff val="15000"/>
                  </a:schemeClr>
                </a:solidFill>
                <a:latin typeface="宋体" panose="02010600030101010101" pitchFamily="2" charset="-122"/>
                <a:ea typeface="宋体" panose="02010600030101010101" pitchFamily="2" charset="-122"/>
                <a:cs typeface="+mn-ea"/>
                <a:sym typeface="+mn-ea"/>
              </a:rPr>
              <a:t>知识图谱</a:t>
            </a:r>
            <a:endParaRPr lang="zh-CN" altLang="en-US" sz="2000" b="1">
              <a:solidFill>
                <a:schemeClr val="tx1">
                  <a:lumMod val="85000"/>
                  <a:lumOff val="15000"/>
                </a:schemeClr>
              </a:solidFill>
              <a:latin typeface="宋体" panose="02010600030101010101" pitchFamily="2" charset="-122"/>
              <a:ea typeface="宋体" panose="02010600030101010101" pitchFamily="2" charset="-122"/>
              <a:cs typeface="+mn-ea"/>
              <a:sym typeface="+mn-ea"/>
            </a:endParaRPr>
          </a:p>
        </p:txBody>
      </p:sp>
      <p:sp>
        <p:nvSpPr>
          <p:cNvPr id="63" name="任意多边形 3"/>
          <p:cNvSpPr/>
          <p:nvPr>
            <p:custDataLst>
              <p:tags r:id="rId8"/>
            </p:custDataLst>
          </p:nvPr>
        </p:nvSpPr>
        <p:spPr>
          <a:xfrm>
            <a:off x="-492627" y="3220030"/>
            <a:ext cx="5128895" cy="1508760"/>
          </a:xfrm>
          <a:custGeom>
            <a:avLst/>
            <a:gdLst/>
            <a:ahLst/>
            <a:cxnLst/>
            <a:rect l="l" t="t" r="r" b="b"/>
            <a:pathLst>
              <a:path w="3931920" h="1508760">
                <a:moveTo>
                  <a:pt x="3931920" y="0"/>
                </a:moveTo>
                <a:lnTo>
                  <a:pt x="0" y="0"/>
                </a:lnTo>
                <a:lnTo>
                  <a:pt x="0" y="1508760"/>
                </a:lnTo>
                <a:lnTo>
                  <a:pt x="3931920" y="1508760"/>
                </a:lnTo>
                <a:cubicBezTo>
                  <a:pt x="3803904" y="1280160"/>
                  <a:pt x="3730752" y="1024128"/>
                  <a:pt x="3730752" y="749808"/>
                </a:cubicBezTo>
                <a:cubicBezTo>
                  <a:pt x="3730752" y="475488"/>
                  <a:pt x="3803904" y="219456"/>
                  <a:pt x="3931920" y="0"/>
                </a:cubicBezTo>
              </a:path>
            </a:pathLst>
          </a:custGeom>
          <a:gradFill>
            <a:gsLst>
              <a:gs pos="0">
                <a:schemeClr val="accent3">
                  <a:alpha val="10000"/>
                </a:schemeClr>
              </a:gs>
              <a:gs pos="100000">
                <a:schemeClr val="lt1">
                  <a:alpha val="0"/>
                </a:schemeClr>
              </a:gs>
            </a:gsLst>
            <a:lin ang="10800000" scaled="0"/>
          </a:gradFill>
          <a:ln w="12700">
            <a:gradFill>
              <a:gsLst>
                <a:gs pos="0">
                  <a:schemeClr val="bg1">
                    <a:alpha val="0"/>
                  </a:schemeClr>
                </a:gs>
                <a:gs pos="100000">
                  <a:schemeClr val="accent3">
                    <a:alpha val="50000"/>
                  </a:schemeClr>
                </a:gs>
              </a:gsLst>
              <a:lin ang="0" scaled="1"/>
            </a:gradFill>
          </a:ln>
          <a:effectLst/>
          <a:extLs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txBody>
          <a:bodyPr wrap="square" rIns="1080135" anchor="ctr" anchorCtr="1">
            <a:noAutofit/>
          </a:bodyPr>
          <a:lstStyle/>
          <a:p>
            <a:pPr marL="0" lvl="0" algn="r">
              <a:lnSpc>
                <a:spcPct val="150000"/>
              </a:lnSpc>
              <a:spcBef>
                <a:spcPct val="0"/>
              </a:spcBef>
              <a:spcAft>
                <a:spcPct val="0"/>
              </a:spcAft>
            </a:pPr>
            <a:r>
              <a:rPr lang="zh-CN" altLang="en-US" sz="2000" b="1">
                <a:solidFill>
                  <a:schemeClr val="tx1">
                    <a:lumMod val="85000"/>
                    <a:lumOff val="15000"/>
                  </a:schemeClr>
                </a:solidFill>
                <a:latin typeface="宋体" panose="02010600030101010101" pitchFamily="2" charset="-122"/>
                <a:ea typeface="宋体" panose="02010600030101010101" pitchFamily="2" charset="-122"/>
                <a:cs typeface="+mn-ea"/>
                <a:sym typeface="+mn-ea"/>
              </a:rPr>
              <a:t>词云统计与词频可视化</a:t>
            </a:r>
            <a:endParaRPr lang="zh-CN" altLang="en-US" sz="2000" b="1">
              <a:solidFill>
                <a:schemeClr val="tx1">
                  <a:lumMod val="85000"/>
                  <a:lumOff val="15000"/>
                </a:schemeClr>
              </a:solidFill>
              <a:latin typeface="宋体" panose="02010600030101010101" pitchFamily="2" charset="-122"/>
              <a:ea typeface="宋体" panose="02010600030101010101" pitchFamily="2" charset="-122"/>
              <a:cs typeface="+mn-ea"/>
              <a:sym typeface="+mn-ea"/>
            </a:endParaRPr>
          </a:p>
        </p:txBody>
      </p:sp>
      <p:sp>
        <p:nvSpPr>
          <p:cNvPr id="65" name="任意多边形 4"/>
          <p:cNvSpPr/>
          <p:nvPr>
            <p:custDataLst>
              <p:tags r:id="rId9"/>
            </p:custDataLst>
          </p:nvPr>
        </p:nvSpPr>
        <p:spPr>
          <a:xfrm>
            <a:off x="631825" y="1602105"/>
            <a:ext cx="5028565" cy="1508760"/>
          </a:xfrm>
          <a:custGeom>
            <a:avLst/>
            <a:gdLst/>
            <a:ahLst/>
            <a:cxnLst/>
            <a:rect l="l" t="t" r="r" b="b"/>
            <a:pathLst>
              <a:path w="4956048" h="1508760">
                <a:moveTo>
                  <a:pt x="4224528" y="0"/>
                </a:moveTo>
                <a:cubicBezTo>
                  <a:pt x="4626864" y="0"/>
                  <a:pt x="4956048" y="329184"/>
                  <a:pt x="4956048" y="731520"/>
                </a:cubicBezTo>
                <a:lnTo>
                  <a:pt x="4956048" y="859536"/>
                </a:lnTo>
                <a:cubicBezTo>
                  <a:pt x="4553712" y="941832"/>
                  <a:pt x="4215384" y="1179576"/>
                  <a:pt x="3995928" y="1508760"/>
                </a:cubicBezTo>
                <a:lnTo>
                  <a:pt x="0" y="1508760"/>
                </a:lnTo>
                <a:lnTo>
                  <a:pt x="0" y="0"/>
                </a:lnTo>
                <a:lnTo>
                  <a:pt x="4224528" y="0"/>
                </a:lnTo>
              </a:path>
            </a:pathLst>
          </a:custGeom>
          <a:gradFill>
            <a:gsLst>
              <a:gs pos="0">
                <a:schemeClr val="accent1">
                  <a:alpha val="10000"/>
                </a:schemeClr>
              </a:gs>
              <a:gs pos="100000">
                <a:schemeClr val="lt1">
                  <a:alpha val="0"/>
                </a:schemeClr>
              </a:gs>
            </a:gsLst>
            <a:lin ang="10800000" scaled="0"/>
          </a:gradFill>
          <a:ln w="12700">
            <a:gradFill>
              <a:gsLst>
                <a:gs pos="0">
                  <a:schemeClr val="bg1">
                    <a:alpha val="0"/>
                  </a:schemeClr>
                </a:gs>
                <a:gs pos="100000">
                  <a:schemeClr val="accent1">
                    <a:alpha val="50000"/>
                  </a:schemeClr>
                </a:gs>
              </a:gsLst>
              <a:lin ang="0" scaled="1"/>
            </a:gradFill>
          </a:ln>
          <a:effectLst/>
          <a:extLs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txBody>
          <a:bodyPr wrap="square" lIns="90170" rIns="1332230" anchor="ctr" anchorCtr="1">
            <a:noAutofit/>
          </a:bodyPr>
          <a:lstStyle/>
          <a:p>
            <a:pPr marL="0" lvl="0" algn="ctr">
              <a:lnSpc>
                <a:spcPct val="150000"/>
              </a:lnSpc>
              <a:spcBef>
                <a:spcPct val="0"/>
              </a:spcBef>
              <a:spcAft>
                <a:spcPct val="0"/>
              </a:spcAft>
            </a:pPr>
            <a:endParaRPr lang="zh-CN" altLang="en-US" sz="2800" b="1" dirty="0">
              <a:solidFill>
                <a:schemeClr val="tx1">
                  <a:lumMod val="85000"/>
                  <a:lumOff val="15000"/>
                </a:schemeClr>
              </a:solidFill>
              <a:latin typeface="宋体" panose="02010600030101010101" pitchFamily="2" charset="-122"/>
              <a:ea typeface="宋体" panose="02010600030101010101" pitchFamily="2" charset="-122"/>
              <a:cs typeface="+mn-ea"/>
              <a:sym typeface="+mn-ea"/>
            </a:endParaRPr>
          </a:p>
          <a:p>
            <a:pPr marL="0" lvl="0" algn="ctr">
              <a:lnSpc>
                <a:spcPct val="150000"/>
              </a:lnSpc>
              <a:spcBef>
                <a:spcPct val="0"/>
              </a:spcBef>
              <a:spcAft>
                <a:spcPct val="0"/>
              </a:spcAft>
            </a:pPr>
            <a:r>
              <a:rPr lang="zh-CN" altLang="en-US" sz="2000" b="1" dirty="0">
                <a:solidFill>
                  <a:schemeClr val="tx1">
                    <a:lumMod val="85000"/>
                    <a:lumOff val="15000"/>
                  </a:schemeClr>
                </a:solidFill>
                <a:latin typeface="宋体" panose="02010600030101010101" pitchFamily="2" charset="-122"/>
                <a:ea typeface="宋体" panose="02010600030101010101" pitchFamily="2" charset="-122"/>
                <a:cs typeface="+mn-ea"/>
                <a:sym typeface="+mn-ea"/>
              </a:rPr>
              <a:t>研究背景及意义</a:t>
            </a:r>
            <a:endParaRPr lang="zh-CN" altLang="en-US" sz="2000" b="1" dirty="0">
              <a:solidFill>
                <a:schemeClr val="tx1">
                  <a:lumMod val="85000"/>
                  <a:lumOff val="15000"/>
                </a:schemeClr>
              </a:solidFill>
              <a:latin typeface="宋体" panose="02010600030101010101" pitchFamily="2" charset="-122"/>
              <a:ea typeface="宋体" panose="02010600030101010101" pitchFamily="2" charset="-122"/>
              <a:cs typeface="+mn-ea"/>
              <a:sym typeface="+mn-ea"/>
            </a:endParaRPr>
          </a:p>
          <a:p>
            <a:pPr marL="0" lvl="0" algn="ctr">
              <a:lnSpc>
                <a:spcPct val="150000"/>
              </a:lnSpc>
              <a:spcBef>
                <a:spcPct val="0"/>
              </a:spcBef>
              <a:spcAft>
                <a:spcPct val="0"/>
              </a:spcAft>
            </a:pPr>
            <a:endParaRPr lang="zh-CN" altLang="en-US" sz="2000" b="1" dirty="0">
              <a:solidFill>
                <a:schemeClr val="tx1">
                  <a:lumMod val="85000"/>
                  <a:lumOff val="15000"/>
                </a:schemeClr>
              </a:solidFill>
              <a:latin typeface="宋体" panose="02010600030101010101" pitchFamily="2" charset="-122"/>
              <a:ea typeface="宋体" panose="02010600030101010101" pitchFamily="2" charset="-122"/>
              <a:cs typeface="+mn-ea"/>
              <a:sym typeface="+mn-ea"/>
            </a:endParaRPr>
          </a:p>
        </p:txBody>
      </p:sp>
      <p:sp>
        <p:nvSpPr>
          <p:cNvPr id="79" name="对象8"/>
          <p:cNvSpPr/>
          <p:nvPr>
            <p:custDataLst>
              <p:tags r:id="rId10"/>
            </p:custDataLst>
          </p:nvPr>
        </p:nvSpPr>
        <p:spPr>
          <a:xfrm>
            <a:off x="4544568" y="2552954"/>
            <a:ext cx="2843784" cy="2834640"/>
          </a:xfrm>
          <a:custGeom>
            <a:avLst/>
            <a:gdLst/>
            <a:ahLst/>
            <a:cxnLst/>
            <a:rect l="l" t="t" r="r" b="b"/>
            <a:pathLst>
              <a:path w="2843784" h="2834640">
                <a:moveTo>
                  <a:pt x="1417320" y="2834640"/>
                </a:moveTo>
                <a:cubicBezTo>
                  <a:pt x="2203704" y="2834640"/>
                  <a:pt x="2843784" y="2203704"/>
                  <a:pt x="2843784" y="1417320"/>
                </a:cubicBezTo>
                <a:cubicBezTo>
                  <a:pt x="2843784" y="630936"/>
                  <a:pt x="2203704" y="0"/>
                  <a:pt x="1417320" y="0"/>
                </a:cubicBezTo>
                <a:cubicBezTo>
                  <a:pt x="640080" y="0"/>
                  <a:pt x="0" y="630936"/>
                  <a:pt x="0" y="1417320"/>
                </a:cubicBezTo>
                <a:cubicBezTo>
                  <a:pt x="0" y="2203704"/>
                  <a:pt x="640080" y="2834640"/>
                  <a:pt x="1417320" y="2834640"/>
                </a:cubicBezTo>
                <a:moveTo>
                  <a:pt x="1417320" y="2459736"/>
                </a:moveTo>
                <a:cubicBezTo>
                  <a:pt x="1993392" y="2459736"/>
                  <a:pt x="2459736" y="1993392"/>
                  <a:pt x="2459736" y="1417320"/>
                </a:cubicBezTo>
                <a:cubicBezTo>
                  <a:pt x="2459736" y="841248"/>
                  <a:pt x="1993392" y="384048"/>
                  <a:pt x="1417320" y="384048"/>
                </a:cubicBezTo>
                <a:cubicBezTo>
                  <a:pt x="850392" y="384048"/>
                  <a:pt x="384048" y="841248"/>
                  <a:pt x="384048" y="1417320"/>
                </a:cubicBezTo>
                <a:cubicBezTo>
                  <a:pt x="384048" y="1993392"/>
                  <a:pt x="850392" y="2459736"/>
                  <a:pt x="1417320" y="2459736"/>
                </a:cubicBezTo>
              </a:path>
            </a:pathLst>
          </a:custGeom>
          <a:gradFill>
            <a:gsLst>
              <a:gs pos="0">
                <a:schemeClr val="accent1">
                  <a:alpha val="20000"/>
                </a:schemeClr>
              </a:gs>
              <a:gs pos="100000">
                <a:schemeClr val="accent1">
                  <a:alpha val="20000"/>
                </a:schemeClr>
              </a:gs>
            </a:gsLst>
            <a:lin ang="3593688" scaled="0"/>
          </a:gradFill>
          <a:ln w="25400">
            <a:noFill/>
          </a:ln>
          <a:effectLst/>
          <a:extLst>
            <a:ext uri="{91240B29-F687-4F45-9708-019B960494DF}">
              <a14:hiddenLine xmlns:a14="http://schemas.microsoft.com/office/drawing/2010/main" w="25400">
                <a:solidFill>
                  <a:srgbClr val="000000"/>
                </a:solidFill>
              </a14:hiddenLine>
            </a:ex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txBody>
          <a:bodyPr/>
          <a:lstStyle/>
          <a:p>
            <a:endParaRPr lang="zh-CN" altLang="en-US">
              <a:solidFill>
                <a:schemeClr val="lt1"/>
              </a:solidFill>
            </a:endParaRPr>
          </a:p>
        </p:txBody>
      </p:sp>
      <p:sp>
        <p:nvSpPr>
          <p:cNvPr id="80" name="对象9"/>
          <p:cNvSpPr/>
          <p:nvPr>
            <p:custDataLst>
              <p:tags r:id="rId11"/>
            </p:custDataLst>
          </p:nvPr>
        </p:nvSpPr>
        <p:spPr>
          <a:xfrm>
            <a:off x="4672584" y="2680970"/>
            <a:ext cx="2587752" cy="2587752"/>
          </a:xfrm>
          <a:custGeom>
            <a:avLst/>
            <a:gdLst/>
            <a:ahLst/>
            <a:cxnLst/>
            <a:rect l="l" t="t" r="r" b="b"/>
            <a:pathLst>
              <a:path w="2587752" h="2587752">
                <a:moveTo>
                  <a:pt x="1289304" y="2587752"/>
                </a:moveTo>
                <a:cubicBezTo>
                  <a:pt x="2011680" y="2587752"/>
                  <a:pt x="2587752" y="2002536"/>
                  <a:pt x="2587752" y="1289304"/>
                </a:cubicBezTo>
                <a:cubicBezTo>
                  <a:pt x="2587752" y="576072"/>
                  <a:pt x="2011680" y="0"/>
                  <a:pt x="1289304" y="0"/>
                </a:cubicBezTo>
                <a:cubicBezTo>
                  <a:pt x="576072" y="0"/>
                  <a:pt x="0" y="576072"/>
                  <a:pt x="0" y="1289304"/>
                </a:cubicBezTo>
                <a:cubicBezTo>
                  <a:pt x="0" y="2002536"/>
                  <a:pt x="576072" y="2587752"/>
                  <a:pt x="1289304" y="2587752"/>
                </a:cubicBezTo>
                <a:moveTo>
                  <a:pt x="1298448" y="2231136"/>
                </a:moveTo>
                <a:cubicBezTo>
                  <a:pt x="1819656" y="2231136"/>
                  <a:pt x="2240280" y="1810512"/>
                  <a:pt x="2240280" y="1289304"/>
                </a:cubicBezTo>
                <a:cubicBezTo>
                  <a:pt x="2240280" y="768096"/>
                  <a:pt x="1819656" y="347472"/>
                  <a:pt x="1298448" y="347472"/>
                </a:cubicBezTo>
                <a:cubicBezTo>
                  <a:pt x="777240" y="347472"/>
                  <a:pt x="347472" y="768096"/>
                  <a:pt x="347472" y="1289304"/>
                </a:cubicBezTo>
                <a:cubicBezTo>
                  <a:pt x="347472" y="1810512"/>
                  <a:pt x="777240" y="2231136"/>
                  <a:pt x="1298448" y="2231136"/>
                </a:cubicBezTo>
              </a:path>
            </a:pathLst>
          </a:custGeom>
          <a:gradFill>
            <a:gsLst>
              <a:gs pos="0">
                <a:schemeClr val="accent1">
                  <a:alpha val="100000"/>
                </a:schemeClr>
              </a:gs>
              <a:gs pos="100000">
                <a:schemeClr val="accent1">
                  <a:alpha val="100000"/>
                </a:schemeClr>
              </a:gs>
            </a:gsLst>
            <a:lin ang="3593688" scaled="0"/>
          </a:gradFill>
          <a:ln w="25400">
            <a:noFill/>
          </a:ln>
          <a:effectLst/>
          <a:extLst>
            <a:ext uri="{91240B29-F687-4F45-9708-019B960494DF}">
              <a14:hiddenLine xmlns:a14="http://schemas.microsoft.com/office/drawing/2010/main" w="25400">
                <a:solidFill>
                  <a:srgbClr val="000000"/>
                </a:solidFill>
              </a14:hiddenLine>
            </a:ex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txBody>
          <a:bodyPr/>
          <a:lstStyle/>
          <a:p>
            <a:endParaRPr lang="zh-CN" altLang="en-US">
              <a:solidFill>
                <a:schemeClr val="lt1"/>
              </a:solidFill>
            </a:endParaRPr>
          </a:p>
        </p:txBody>
      </p:sp>
      <p:sp>
        <p:nvSpPr>
          <p:cNvPr id="3" name="椭圆 2"/>
          <p:cNvSpPr/>
          <p:nvPr>
            <p:custDataLst>
              <p:tags r:id="rId12"/>
            </p:custDataLst>
          </p:nvPr>
        </p:nvSpPr>
        <p:spPr>
          <a:xfrm>
            <a:off x="4636262" y="2072426"/>
            <a:ext cx="511200" cy="511200"/>
          </a:xfrm>
          <a:prstGeom prst="ellipse">
            <a:avLst/>
          </a:prstGeom>
          <a:gradFill>
            <a:gsLst>
              <a:gs pos="0">
                <a:schemeClr val="accent1">
                  <a:alpha val="100000"/>
                </a:schemeClr>
              </a:gs>
              <a:gs pos="100000">
                <a:schemeClr val="accent1">
                  <a:alpha val="100000"/>
                </a:schemeClr>
              </a:gs>
            </a:gsLst>
            <a:lin ang="3594000" scaled="0"/>
          </a:gradFill>
          <a:effectLst>
            <a:outerShdw blurRad="254000" dist="50800" dir="5400000" sx="102000" sy="102000" algn="ctr" rotWithShape="0">
              <a:schemeClr val="accent1">
                <a:lumMod val="40000"/>
                <a:lumOff val="60000"/>
                <a:alpha val="40000"/>
              </a:schemeClr>
            </a:outerShdw>
          </a:effectLst>
        </p:spPr>
        <p:txBody>
          <a:bodyPr wrap="none" lIns="0" tIns="0" rIns="0" bIns="0" rtlCol="0" anchor="ctr">
            <a:normAutofit/>
          </a:bodyPr>
          <a:lstStyle/>
          <a:p>
            <a:pPr algn="ctr">
              <a:spcBef>
                <a:spcPct val="0"/>
              </a:spcBef>
              <a:spcAft>
                <a:spcPct val="0"/>
              </a:spcAft>
            </a:pPr>
            <a:r>
              <a:rPr lang="en-US" altLang="zh-CN" sz="2000" b="1">
                <a:solidFill>
                  <a:srgbClr val="FFFFFF"/>
                </a:solidFill>
                <a:latin typeface="+mn-ea"/>
                <a:cs typeface="+mn-ea"/>
                <a:sym typeface="+mn-ea"/>
              </a:rPr>
              <a:t>01</a:t>
            </a:r>
            <a:endParaRPr lang="en-US" altLang="zh-CN" sz="2000" b="1">
              <a:solidFill>
                <a:srgbClr val="FFFFFF"/>
              </a:solidFill>
              <a:latin typeface="+mn-ea"/>
              <a:cs typeface="+mn-ea"/>
              <a:sym typeface="+mn-ea"/>
            </a:endParaRPr>
          </a:p>
        </p:txBody>
      </p:sp>
      <p:sp>
        <p:nvSpPr>
          <p:cNvPr id="5" name="椭圆 4"/>
          <p:cNvSpPr/>
          <p:nvPr>
            <p:custDataLst>
              <p:tags r:id="rId13"/>
            </p:custDataLst>
          </p:nvPr>
        </p:nvSpPr>
        <p:spPr>
          <a:xfrm>
            <a:off x="3771316" y="3705530"/>
            <a:ext cx="511200" cy="511200"/>
          </a:xfrm>
          <a:prstGeom prst="ellipse">
            <a:avLst/>
          </a:prstGeom>
          <a:gradFill>
            <a:gsLst>
              <a:gs pos="0">
                <a:schemeClr val="accent3">
                  <a:alpha val="100000"/>
                </a:schemeClr>
              </a:gs>
              <a:gs pos="100000">
                <a:schemeClr val="accent3">
                  <a:alpha val="100000"/>
                </a:schemeClr>
              </a:gs>
            </a:gsLst>
            <a:lin ang="3594000" scaled="0"/>
          </a:gradFill>
          <a:effectLst>
            <a:outerShdw blurRad="254000" dist="50800" dir="5400000" sx="102000" sy="102000" algn="ctr" rotWithShape="0">
              <a:schemeClr val="accent3">
                <a:lumMod val="40000"/>
                <a:lumOff val="60000"/>
                <a:alpha val="40000"/>
              </a:schemeClr>
            </a:outerShdw>
          </a:effectLst>
        </p:spPr>
        <p:txBody>
          <a:bodyPr wrap="none" lIns="0" tIns="0" rIns="0" bIns="0" rtlCol="0" anchor="ctr">
            <a:normAutofit/>
          </a:bodyPr>
          <a:lstStyle/>
          <a:p>
            <a:pPr algn="ctr">
              <a:spcBef>
                <a:spcPct val="0"/>
              </a:spcBef>
              <a:spcAft>
                <a:spcPct val="0"/>
              </a:spcAft>
            </a:pPr>
            <a:r>
              <a:rPr lang="en-US" altLang="zh-CN" sz="2000" b="1">
                <a:solidFill>
                  <a:srgbClr val="FFFFFF"/>
                </a:solidFill>
                <a:latin typeface="+mn-ea"/>
                <a:cs typeface="+mn-ea"/>
                <a:sym typeface="+mn-ea"/>
              </a:rPr>
              <a:t>03</a:t>
            </a:r>
            <a:endParaRPr lang="en-US" altLang="zh-CN" sz="2000" b="1">
              <a:solidFill>
                <a:srgbClr val="FFFFFF"/>
              </a:solidFill>
              <a:latin typeface="+mn-ea"/>
              <a:cs typeface="+mn-ea"/>
              <a:sym typeface="+mn-ea"/>
            </a:endParaRPr>
          </a:p>
        </p:txBody>
      </p:sp>
      <p:sp>
        <p:nvSpPr>
          <p:cNvPr id="6" name="椭圆 5"/>
          <p:cNvSpPr/>
          <p:nvPr>
            <p:custDataLst>
              <p:tags r:id="rId14"/>
            </p:custDataLst>
          </p:nvPr>
        </p:nvSpPr>
        <p:spPr>
          <a:xfrm>
            <a:off x="4636262" y="5338634"/>
            <a:ext cx="511200" cy="511200"/>
          </a:xfrm>
          <a:prstGeom prst="ellipse">
            <a:avLst/>
          </a:prstGeom>
          <a:gradFill>
            <a:gsLst>
              <a:gs pos="0">
                <a:schemeClr val="accent5">
                  <a:alpha val="100000"/>
                </a:schemeClr>
              </a:gs>
              <a:gs pos="100000">
                <a:schemeClr val="accent5">
                  <a:alpha val="100000"/>
                </a:schemeClr>
              </a:gs>
            </a:gsLst>
            <a:lin ang="3594000" scaled="0"/>
          </a:gradFill>
          <a:effectLst>
            <a:outerShdw blurRad="254000" dist="50800" dir="5400000" sx="102000" sy="102000" algn="ctr" rotWithShape="0">
              <a:schemeClr val="accent5">
                <a:lumMod val="40000"/>
                <a:lumOff val="60000"/>
                <a:alpha val="40000"/>
              </a:schemeClr>
            </a:outerShdw>
          </a:effectLst>
        </p:spPr>
        <p:txBody>
          <a:bodyPr wrap="none" lIns="0" tIns="0" rIns="0" bIns="0" rtlCol="0" anchor="ctr">
            <a:normAutofit/>
          </a:bodyPr>
          <a:lstStyle/>
          <a:p>
            <a:pPr algn="ctr">
              <a:spcBef>
                <a:spcPct val="0"/>
              </a:spcBef>
              <a:spcAft>
                <a:spcPct val="0"/>
              </a:spcAft>
            </a:pPr>
            <a:r>
              <a:rPr lang="en-US" altLang="zh-CN" sz="2000" b="1">
                <a:solidFill>
                  <a:srgbClr val="FFFFFF"/>
                </a:solidFill>
                <a:latin typeface="+mn-ea"/>
                <a:cs typeface="+mn-ea"/>
                <a:sym typeface="+mn-ea"/>
              </a:rPr>
              <a:t>05</a:t>
            </a:r>
            <a:endParaRPr lang="en-US" altLang="zh-CN" sz="2000" b="1">
              <a:solidFill>
                <a:srgbClr val="FFFFFF"/>
              </a:solidFill>
              <a:latin typeface="+mn-ea"/>
              <a:cs typeface="+mn-ea"/>
              <a:sym typeface="+mn-ea"/>
            </a:endParaRPr>
          </a:p>
        </p:txBody>
      </p:sp>
      <p:sp>
        <p:nvSpPr>
          <p:cNvPr id="7" name="椭圆 6"/>
          <p:cNvSpPr/>
          <p:nvPr>
            <p:custDataLst>
              <p:tags r:id="rId15"/>
            </p:custDataLst>
          </p:nvPr>
        </p:nvSpPr>
        <p:spPr>
          <a:xfrm>
            <a:off x="6749644" y="2081951"/>
            <a:ext cx="511200" cy="511200"/>
          </a:xfrm>
          <a:prstGeom prst="ellipse">
            <a:avLst/>
          </a:prstGeom>
          <a:gradFill>
            <a:gsLst>
              <a:gs pos="0">
                <a:schemeClr val="accent2">
                  <a:alpha val="100000"/>
                </a:schemeClr>
              </a:gs>
              <a:gs pos="100000">
                <a:schemeClr val="accent2">
                  <a:alpha val="100000"/>
                </a:schemeClr>
              </a:gs>
            </a:gsLst>
            <a:lin ang="3594000" scaled="0"/>
          </a:gradFill>
          <a:effectLst>
            <a:outerShdw blurRad="254000" dist="50800" dir="5400000" sx="102000" sy="102000" algn="ctr" rotWithShape="0">
              <a:schemeClr val="accent2">
                <a:lumMod val="40000"/>
                <a:lumOff val="60000"/>
                <a:alpha val="40000"/>
              </a:schemeClr>
            </a:outerShdw>
          </a:effectLst>
        </p:spPr>
        <p:txBody>
          <a:bodyPr wrap="none" lIns="0" tIns="0" rIns="0" bIns="0" rtlCol="0" anchor="ctr">
            <a:normAutofit/>
          </a:bodyPr>
          <a:lstStyle/>
          <a:p>
            <a:pPr algn="ctr">
              <a:spcBef>
                <a:spcPct val="0"/>
              </a:spcBef>
              <a:spcAft>
                <a:spcPct val="0"/>
              </a:spcAft>
            </a:pPr>
            <a:r>
              <a:rPr lang="en-US" altLang="zh-CN" sz="2000" b="1">
                <a:solidFill>
                  <a:srgbClr val="FFFFFF"/>
                </a:solidFill>
                <a:latin typeface="+mn-ea"/>
                <a:cs typeface="+mn-ea"/>
                <a:sym typeface="+mn-ea"/>
              </a:rPr>
              <a:t>02</a:t>
            </a:r>
            <a:endParaRPr lang="en-US" altLang="zh-CN" sz="2000" b="1">
              <a:solidFill>
                <a:srgbClr val="FFFFFF"/>
              </a:solidFill>
              <a:latin typeface="+mn-ea"/>
              <a:cs typeface="+mn-ea"/>
              <a:sym typeface="+mn-ea"/>
            </a:endParaRPr>
          </a:p>
        </p:txBody>
      </p:sp>
      <p:sp>
        <p:nvSpPr>
          <p:cNvPr id="8" name="椭圆 7"/>
          <p:cNvSpPr/>
          <p:nvPr>
            <p:custDataLst>
              <p:tags r:id="rId16"/>
            </p:custDataLst>
          </p:nvPr>
        </p:nvSpPr>
        <p:spPr>
          <a:xfrm>
            <a:off x="6749644" y="5348159"/>
            <a:ext cx="511200" cy="511200"/>
          </a:xfrm>
          <a:prstGeom prst="ellipse">
            <a:avLst/>
          </a:prstGeom>
          <a:gradFill>
            <a:gsLst>
              <a:gs pos="0">
                <a:schemeClr val="accent6">
                  <a:alpha val="100000"/>
                </a:schemeClr>
              </a:gs>
              <a:gs pos="100000">
                <a:schemeClr val="accent6">
                  <a:alpha val="100000"/>
                </a:schemeClr>
              </a:gs>
            </a:gsLst>
            <a:lin ang="3594000" scaled="0"/>
          </a:gradFill>
          <a:effectLst>
            <a:outerShdw blurRad="254000" dist="50800" dir="5400000" sx="102000" sy="102000" algn="ctr" rotWithShape="0">
              <a:schemeClr val="accent6">
                <a:lumMod val="40000"/>
                <a:lumOff val="60000"/>
                <a:alpha val="40000"/>
              </a:schemeClr>
            </a:outerShdw>
          </a:effectLst>
        </p:spPr>
        <p:txBody>
          <a:bodyPr wrap="none" lIns="0" tIns="0" rIns="0" bIns="0" rtlCol="0" anchor="ctr">
            <a:normAutofit/>
          </a:bodyPr>
          <a:lstStyle/>
          <a:p>
            <a:pPr algn="ctr">
              <a:spcBef>
                <a:spcPct val="0"/>
              </a:spcBef>
              <a:spcAft>
                <a:spcPct val="0"/>
              </a:spcAft>
            </a:pPr>
            <a:r>
              <a:rPr lang="en-US" altLang="zh-CN" sz="2000" b="1">
                <a:solidFill>
                  <a:srgbClr val="FFFFFF"/>
                </a:solidFill>
                <a:latin typeface="+mn-ea"/>
                <a:cs typeface="+mn-ea"/>
                <a:sym typeface="+mn-ea"/>
              </a:rPr>
              <a:t>06</a:t>
            </a:r>
            <a:endParaRPr lang="en-US" altLang="zh-CN" sz="2000" b="1">
              <a:solidFill>
                <a:srgbClr val="FFFFFF"/>
              </a:solidFill>
              <a:latin typeface="+mn-ea"/>
              <a:cs typeface="+mn-ea"/>
              <a:sym typeface="+mn-ea"/>
            </a:endParaRPr>
          </a:p>
        </p:txBody>
      </p:sp>
      <p:sp>
        <p:nvSpPr>
          <p:cNvPr id="10" name="椭圆 9"/>
          <p:cNvSpPr/>
          <p:nvPr>
            <p:custDataLst>
              <p:tags r:id="rId17"/>
            </p:custDataLst>
          </p:nvPr>
        </p:nvSpPr>
        <p:spPr>
          <a:xfrm>
            <a:off x="7640244" y="3705530"/>
            <a:ext cx="511200" cy="511200"/>
          </a:xfrm>
          <a:prstGeom prst="ellipse">
            <a:avLst/>
          </a:prstGeom>
          <a:gradFill>
            <a:gsLst>
              <a:gs pos="0">
                <a:schemeClr val="accent4">
                  <a:alpha val="100000"/>
                </a:schemeClr>
              </a:gs>
              <a:gs pos="100000">
                <a:schemeClr val="accent4">
                  <a:alpha val="100000"/>
                </a:schemeClr>
              </a:gs>
            </a:gsLst>
            <a:lin ang="3594000" scaled="0"/>
          </a:gradFill>
          <a:effectLst>
            <a:outerShdw blurRad="254000" dist="50800" dir="5400000" sx="102000" sy="102000" algn="ctr" rotWithShape="0">
              <a:schemeClr val="accent4">
                <a:lumMod val="40000"/>
                <a:lumOff val="60000"/>
                <a:alpha val="40000"/>
              </a:schemeClr>
            </a:outerShdw>
          </a:effectLst>
        </p:spPr>
        <p:txBody>
          <a:bodyPr wrap="none" lIns="0" tIns="0" rIns="0" bIns="0" rtlCol="0" anchor="ctr">
            <a:normAutofit/>
          </a:bodyPr>
          <a:lstStyle/>
          <a:p>
            <a:pPr algn="ctr">
              <a:spcBef>
                <a:spcPct val="0"/>
              </a:spcBef>
              <a:spcAft>
                <a:spcPct val="0"/>
              </a:spcAft>
            </a:pPr>
            <a:r>
              <a:rPr lang="en-US" altLang="zh-CN" sz="2000" b="1">
                <a:solidFill>
                  <a:srgbClr val="FFFFFF"/>
                </a:solidFill>
                <a:latin typeface="+mn-ea"/>
                <a:cs typeface="+mn-ea"/>
                <a:sym typeface="+mn-ea"/>
              </a:rPr>
              <a:t>04</a:t>
            </a:r>
            <a:endParaRPr lang="en-US" altLang="zh-CN" sz="2000" b="1">
              <a:solidFill>
                <a:srgbClr val="FFFFFF"/>
              </a:solidFill>
              <a:latin typeface="+mn-ea"/>
              <a:cs typeface="+mn-ea"/>
              <a:sym typeface="+mn-ea"/>
            </a:endParaRPr>
          </a:p>
        </p:txBody>
      </p:sp>
    </p:spTree>
    <p:custDataLst>
      <p:tags r:id="rId18"/>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41" name="图片 140"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4699" t="20750" r="25073"/>
          <a:stretch>
            <a:fillRect/>
          </a:stretch>
        </p:blipFill>
        <p:spPr>
          <a:xfrm>
            <a:off x="0" y="0"/>
            <a:ext cx="11175398" cy="4704538"/>
          </a:xfrm>
          <a:custGeom>
            <a:avLst/>
            <a:gdLst>
              <a:gd name="connsiteX0" fmla="*/ 0 w 11175398"/>
              <a:gd name="connsiteY0" fmla="*/ 0 h 4704538"/>
              <a:gd name="connsiteX1" fmla="*/ 11175398 w 11175398"/>
              <a:gd name="connsiteY1" fmla="*/ 0 h 4704538"/>
              <a:gd name="connsiteX2" fmla="*/ 11175398 w 11175398"/>
              <a:gd name="connsiteY2" fmla="*/ 324500 h 4704538"/>
              <a:gd name="connsiteX3" fmla="*/ 9770600 w 11175398"/>
              <a:gd name="connsiteY3" fmla="*/ 1412085 h 4704538"/>
              <a:gd name="connsiteX4" fmla="*/ 9145033 w 11175398"/>
              <a:gd name="connsiteY4" fmla="*/ 2174971 h 4704538"/>
              <a:gd name="connsiteX5" fmla="*/ 4750813 w 11175398"/>
              <a:gd name="connsiteY5" fmla="*/ 2815796 h 4704538"/>
              <a:gd name="connsiteX6" fmla="*/ 4582980 w 11175398"/>
              <a:gd name="connsiteY6" fmla="*/ 2861569 h 4704538"/>
              <a:gd name="connsiteX7" fmla="*/ 3148753 w 11175398"/>
              <a:gd name="connsiteY7" fmla="*/ 3517650 h 4704538"/>
              <a:gd name="connsiteX8" fmla="*/ 2874115 w 11175398"/>
              <a:gd name="connsiteY8" fmla="*/ 4524659 h 4704538"/>
              <a:gd name="connsiteX9" fmla="*/ 2975297 w 11175398"/>
              <a:gd name="connsiteY9" fmla="*/ 4704538 h 4704538"/>
              <a:gd name="connsiteX10" fmla="*/ 0 w 11175398"/>
              <a:gd name="connsiteY10" fmla="*/ 4704538 h 470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5398" h="4704538">
                <a:moveTo>
                  <a:pt x="0" y="0"/>
                </a:moveTo>
                <a:lnTo>
                  <a:pt x="11175398" y="0"/>
                </a:lnTo>
                <a:lnTo>
                  <a:pt x="11175398" y="324500"/>
                </a:lnTo>
                <a:lnTo>
                  <a:pt x="9770600" y="1412085"/>
                </a:lnTo>
                <a:lnTo>
                  <a:pt x="9145033" y="2174971"/>
                </a:lnTo>
                <a:lnTo>
                  <a:pt x="4750813" y="2815796"/>
                </a:lnTo>
                <a:lnTo>
                  <a:pt x="4582980" y="2861569"/>
                </a:lnTo>
                <a:lnTo>
                  <a:pt x="3148753" y="3517650"/>
                </a:lnTo>
                <a:lnTo>
                  <a:pt x="2874115" y="4524659"/>
                </a:lnTo>
                <a:lnTo>
                  <a:pt x="2975297" y="4704538"/>
                </a:lnTo>
                <a:lnTo>
                  <a:pt x="0" y="4704538"/>
                </a:lnTo>
                <a:close/>
              </a:path>
            </a:pathLst>
          </a:custGeom>
        </p:spPr>
      </p:pic>
      <p:sp>
        <p:nvSpPr>
          <p:cNvPr id="112" name="-文本框 6"/>
          <p:cNvSpPr txBox="1"/>
          <p:nvPr>
            <p:custDataLst>
              <p:tags r:id="rId2"/>
            </p:custDataLst>
          </p:nvPr>
        </p:nvSpPr>
        <p:spPr>
          <a:xfrm>
            <a:off x="4125958" y="543817"/>
            <a:ext cx="3940175" cy="583565"/>
          </a:xfrm>
          <a:prstGeom prst="rect">
            <a:avLst/>
          </a:prstGeom>
          <a:noFill/>
        </p:spPr>
        <p:txBody>
          <a:bodyPr vert="horz" wrap="none" rtlCol="0">
            <a:sp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pPr algn="l"/>
            <a:r>
              <a:rPr lang="zh-CN" altLang="en-US" sz="3200" dirty="0">
                <a:cs typeface="Montserrat" panose="00000500000000000000" pitchFamily="2" charset="0"/>
              </a:rPr>
              <a:t>两类粉丝的情感焦点</a:t>
            </a:r>
            <a:r>
              <a:rPr lang="en-US" altLang="zh-CN" sz="3200" dirty="0">
                <a:cs typeface="Montserrat" panose="00000500000000000000" pitchFamily="2" charset="0"/>
              </a:rPr>
              <a:t> </a:t>
            </a:r>
            <a:endParaRPr lang="en-US" altLang="zh-CN" sz="3200" dirty="0">
              <a:cs typeface="Montserrat" panose="00000500000000000000" pitchFamily="2" charset="0"/>
            </a:endParaRPr>
          </a:p>
        </p:txBody>
      </p:sp>
      <p:sp>
        <p:nvSpPr>
          <p:cNvPr id="127" name="矩形 126"/>
          <p:cNvSpPr/>
          <p:nvPr/>
        </p:nvSpPr>
        <p:spPr>
          <a:xfrm>
            <a:off x="1096759" y="2580986"/>
            <a:ext cx="4256149" cy="429895"/>
          </a:xfrm>
          <a:prstGeom prst="rect">
            <a:avLst/>
          </a:prstGeom>
        </p:spPr>
        <p:txBody>
          <a:bodyPr wrap="square">
            <a:spAutoFit/>
          </a:bodyPr>
          <a:lstStyle/>
          <a:p>
            <a:pPr algn="just">
              <a:lnSpc>
                <a:spcPct val="110000"/>
              </a:lnSpc>
            </a:pPr>
            <a:endParaRPr lang="zh-CN" altLang="en-US" sz="2000" dirty="0">
              <a:solidFill>
                <a:schemeClr val="accent1"/>
              </a:solidFill>
              <a:latin typeface="+mj-ea"/>
              <a:ea typeface="+mj-ea"/>
              <a:cs typeface="Montserrat" panose="00000500000000000000" pitchFamily="2" charset="0"/>
            </a:endParaRPr>
          </a:p>
        </p:txBody>
      </p:sp>
      <p:pic>
        <p:nvPicPr>
          <p:cNvPr id="143" name="图片 142"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4934" t="43430" r="25816" b="23957"/>
          <a:stretch>
            <a:fillRect/>
          </a:stretch>
        </p:blipFill>
        <p:spPr>
          <a:xfrm>
            <a:off x="4909033" y="4921957"/>
            <a:ext cx="7282967" cy="1936043"/>
          </a:xfrm>
          <a:custGeom>
            <a:avLst/>
            <a:gdLst>
              <a:gd name="connsiteX0" fmla="*/ 7282967 w 7282967"/>
              <a:gd name="connsiteY0" fmla="*/ 0 h 1936043"/>
              <a:gd name="connsiteX1" fmla="*/ 7282967 w 7282967"/>
              <a:gd name="connsiteY1" fmla="*/ 1936043 h 1936043"/>
              <a:gd name="connsiteX2" fmla="*/ 0 w 7282967"/>
              <a:gd name="connsiteY2" fmla="*/ 1936043 h 1936043"/>
              <a:gd name="connsiteX3" fmla="*/ 518141 w 7282967"/>
              <a:gd name="connsiteY3" fmla="*/ 1616962 h 1936043"/>
              <a:gd name="connsiteX4" fmla="*/ 3234013 w 7282967"/>
              <a:gd name="connsiteY4" fmla="*/ 1220261 h 1936043"/>
              <a:gd name="connsiteX5" fmla="*/ 5629475 w 7282967"/>
              <a:gd name="connsiteY5" fmla="*/ 747271 h 1936043"/>
              <a:gd name="connsiteX6" fmla="*/ 6651740 w 7282967"/>
              <a:gd name="connsiteY6" fmla="*/ 426860 h 1936043"/>
              <a:gd name="connsiteX7" fmla="*/ 7094214 w 7282967"/>
              <a:gd name="connsiteY7" fmla="*/ 14902 h 193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2967" h="1936043">
                <a:moveTo>
                  <a:pt x="7282967" y="0"/>
                </a:moveTo>
                <a:lnTo>
                  <a:pt x="7282967" y="1936043"/>
                </a:lnTo>
                <a:lnTo>
                  <a:pt x="0" y="1936043"/>
                </a:lnTo>
                <a:lnTo>
                  <a:pt x="518141" y="1616962"/>
                </a:lnTo>
                <a:lnTo>
                  <a:pt x="3234013" y="1220261"/>
                </a:lnTo>
                <a:lnTo>
                  <a:pt x="5629475" y="747271"/>
                </a:lnTo>
                <a:lnTo>
                  <a:pt x="6651740" y="426860"/>
                </a:lnTo>
                <a:lnTo>
                  <a:pt x="7094214" y="14902"/>
                </a:lnTo>
                <a:close/>
              </a:path>
            </a:pathLst>
          </a:custGeom>
        </p:spPr>
      </p:pic>
      <p:pic>
        <p:nvPicPr>
          <p:cNvPr id="3" name="图片 2"/>
          <p:cNvPicPr>
            <a:picLocks noChangeAspect="1"/>
          </p:cNvPicPr>
          <p:nvPr/>
        </p:nvPicPr>
        <p:blipFill>
          <a:blip r:embed="rId3"/>
          <a:stretch>
            <a:fillRect/>
          </a:stretch>
        </p:blipFill>
        <p:spPr>
          <a:xfrm>
            <a:off x="242380" y="1127343"/>
            <a:ext cx="6487087" cy="5513477"/>
          </a:xfrm>
          <a:prstGeom prst="rect">
            <a:avLst/>
          </a:prstGeom>
        </p:spPr>
      </p:pic>
      <p:sp>
        <p:nvSpPr>
          <p:cNvPr id="5" name="文本框 4"/>
          <p:cNvSpPr txBox="1"/>
          <p:nvPr userDrawn="1"/>
        </p:nvSpPr>
        <p:spPr>
          <a:xfrm>
            <a:off x="6874379" y="1304869"/>
            <a:ext cx="4923602" cy="5034402"/>
          </a:xfrm>
          <a:prstGeom prst="rect">
            <a:avLst/>
          </a:prstGeom>
        </p:spPr>
        <p:txBody>
          <a:bodyPr wrap="square" rtlCol="0">
            <a:noAutofit/>
          </a:bodyPr>
          <a:p>
            <a:r>
              <a:rPr lang="zh-CN" altLang="en-US" sz="1400" b="1"/>
              <a:t>一、赵丽颖粉丝：情感焦点绑定「真人</a:t>
            </a:r>
            <a:r>
              <a:rPr lang="en-US" altLang="zh-CN" sz="1400" b="1"/>
              <a:t> + </a:t>
            </a:r>
            <a:r>
              <a:rPr lang="zh-CN" altLang="en-US" sz="1400" b="1"/>
              <a:t>作品」</a:t>
            </a:r>
            <a:endParaRPr lang="zh-CN" altLang="en-US" sz="1400" b="1"/>
          </a:p>
          <a:p>
            <a:r>
              <a:rPr lang="zh-CN" altLang="en-US" sz="1400"/>
              <a:t>高频词特征：「演员」「角色」「演技」「值得」等词高频出现；</a:t>
            </a:r>
            <a:endParaRPr lang="zh-CN" altLang="en-US" sz="1400"/>
          </a:p>
          <a:p>
            <a:endParaRPr lang="zh-CN" altLang="en-US" sz="1400"/>
          </a:p>
          <a:p>
            <a:r>
              <a:rPr lang="zh-CN" altLang="en-US" sz="1400" b="1"/>
              <a:t>情感逻辑：</a:t>
            </a:r>
            <a:endParaRPr lang="zh-CN" altLang="en-US" sz="1400" b="1"/>
          </a:p>
          <a:p>
            <a:r>
              <a:rPr lang="zh-CN" altLang="en-US" sz="1400"/>
              <a:t>粉丝的情感围绕赵丽颖的</a:t>
            </a:r>
            <a:r>
              <a:rPr lang="en-US" altLang="zh-CN" sz="1400"/>
              <a:t> “</a:t>
            </a:r>
            <a:r>
              <a:rPr lang="zh-CN" altLang="en-US" sz="1400"/>
              <a:t>真人身份</a:t>
            </a:r>
            <a:r>
              <a:rPr lang="en-US" altLang="zh-CN" sz="1400"/>
              <a:t>”</a:t>
            </a:r>
            <a:r>
              <a:rPr lang="zh-CN" altLang="en-US" sz="1400"/>
              <a:t>（演员）和作品属性（角色</a:t>
            </a:r>
            <a:r>
              <a:rPr lang="en-US" altLang="zh-CN" sz="1400"/>
              <a:t> / </a:t>
            </a:r>
            <a:r>
              <a:rPr lang="zh-CN" altLang="en-US" sz="1400"/>
              <a:t>演技）展开，体现对</a:t>
            </a:r>
            <a:r>
              <a:rPr lang="en-US" altLang="zh-CN" sz="1400"/>
              <a:t> “</a:t>
            </a:r>
            <a:r>
              <a:rPr lang="zh-CN" altLang="en-US" sz="1400"/>
              <a:t>个体职业能力</a:t>
            </a:r>
            <a:r>
              <a:rPr lang="en-US" altLang="zh-CN" sz="1400"/>
              <a:t> + </a:t>
            </a:r>
            <a:r>
              <a:rPr lang="zh-CN" altLang="en-US" sz="1400"/>
              <a:t>作品价值</a:t>
            </a:r>
            <a:r>
              <a:rPr lang="en-US" altLang="zh-CN" sz="1400"/>
              <a:t>” </a:t>
            </a:r>
            <a:r>
              <a:rPr lang="zh-CN" altLang="en-US" sz="1400"/>
              <a:t>的双重认同；</a:t>
            </a:r>
            <a:endParaRPr lang="zh-CN" altLang="en-US" sz="1400"/>
          </a:p>
          <a:p>
            <a:endParaRPr lang="zh-CN" altLang="en-US" sz="1400"/>
          </a:p>
          <a:p>
            <a:r>
              <a:rPr lang="zh-CN" altLang="en-US" sz="1400" b="1"/>
              <a:t>典型情感：</a:t>
            </a:r>
            <a:r>
              <a:rPr lang="en-US" altLang="zh-CN" sz="1400"/>
              <a:t>“</a:t>
            </a:r>
            <a:r>
              <a:rPr lang="zh-CN" altLang="en-US" sz="1400"/>
              <a:t>她的演技配得上所有好评</a:t>
            </a:r>
            <a:r>
              <a:rPr lang="en-US" altLang="zh-CN" sz="1400"/>
              <a:t>”“</a:t>
            </a:r>
            <a:r>
              <a:rPr lang="zh-CN" altLang="en-US" sz="1400"/>
              <a:t>这个角色就是为她量身定做的</a:t>
            </a:r>
            <a:r>
              <a:rPr lang="en-US" altLang="zh-CN" sz="1400"/>
              <a:t>”</a:t>
            </a:r>
            <a:r>
              <a:rPr lang="zh-CN" altLang="en-US" sz="1400"/>
              <a:t>。</a:t>
            </a:r>
            <a:endParaRPr lang="zh-CN" altLang="en-US" sz="1400"/>
          </a:p>
          <a:p>
            <a:endParaRPr lang="zh-CN" altLang="en-US" sz="1400"/>
          </a:p>
          <a:p>
            <a:r>
              <a:rPr lang="zh-CN" altLang="en-US" sz="1400" b="1"/>
              <a:t>二、洛天依粉丝：情感焦点绑定「</a:t>
            </a:r>
            <a:r>
              <a:rPr lang="en-US" altLang="zh-CN" sz="1400" b="1"/>
              <a:t>IP + </a:t>
            </a:r>
            <a:r>
              <a:rPr lang="zh-CN" altLang="en-US" sz="1400" b="1"/>
              <a:t>创作」</a:t>
            </a:r>
            <a:endParaRPr lang="zh-CN" altLang="en-US" sz="1400" b="1"/>
          </a:p>
          <a:p>
            <a:r>
              <a:rPr lang="zh-CN" altLang="en-US" sz="1400"/>
              <a:t>高频词特征：「天依」「宝宝」「喜欢」「好听」等词高频出现；</a:t>
            </a:r>
            <a:endParaRPr lang="zh-CN" altLang="en-US" sz="1400"/>
          </a:p>
          <a:p>
            <a:endParaRPr lang="zh-CN" altLang="en-US" sz="1400"/>
          </a:p>
          <a:p>
            <a:r>
              <a:rPr lang="zh-CN" altLang="en-US" sz="1400" b="1"/>
              <a:t>情感逻辑：</a:t>
            </a:r>
            <a:endParaRPr lang="zh-CN" altLang="en-US" sz="1400" b="1"/>
          </a:p>
          <a:p>
            <a:r>
              <a:rPr lang="zh-CN" altLang="en-US" sz="1400"/>
              <a:t>粉丝的情感围绕洛天依的</a:t>
            </a:r>
            <a:r>
              <a:rPr lang="en-US" altLang="zh-CN" sz="1400"/>
              <a:t> “IP </a:t>
            </a:r>
            <a:r>
              <a:rPr lang="zh-CN" altLang="en-US" sz="1400"/>
              <a:t>符号</a:t>
            </a:r>
            <a:r>
              <a:rPr lang="en-US" altLang="zh-CN" sz="1400"/>
              <a:t>”</a:t>
            </a:r>
            <a:r>
              <a:rPr lang="zh-CN" altLang="en-US" sz="1400"/>
              <a:t>（天依</a:t>
            </a:r>
            <a:r>
              <a:rPr lang="en-US" altLang="zh-CN" sz="1400"/>
              <a:t> / </a:t>
            </a:r>
            <a:r>
              <a:rPr lang="zh-CN" altLang="en-US" sz="1400"/>
              <a:t>宝宝）和创作属性（原唱）展开，体现对</a:t>
            </a:r>
            <a:r>
              <a:rPr lang="en-US" altLang="zh-CN" sz="1400"/>
              <a:t> “</a:t>
            </a:r>
            <a:r>
              <a:rPr lang="zh-CN" altLang="en-US" sz="1400"/>
              <a:t>虚拟形象</a:t>
            </a:r>
            <a:r>
              <a:rPr lang="en-US" altLang="zh-CN" sz="1400"/>
              <a:t> + </a:t>
            </a:r>
            <a:r>
              <a:rPr lang="zh-CN" altLang="en-US" sz="1400"/>
              <a:t>内容创作</a:t>
            </a:r>
            <a:r>
              <a:rPr lang="en-US" altLang="zh-CN" sz="1400"/>
              <a:t>” </a:t>
            </a:r>
            <a:r>
              <a:rPr lang="zh-CN" altLang="en-US" sz="1400"/>
              <a:t>的参与式认同；</a:t>
            </a:r>
            <a:endParaRPr lang="zh-CN" altLang="en-US" sz="1400"/>
          </a:p>
          <a:p>
            <a:endParaRPr lang="zh-CN" altLang="en-US" sz="1400"/>
          </a:p>
          <a:p>
            <a:r>
              <a:rPr lang="zh-CN" altLang="en-US" sz="1400" b="1"/>
              <a:t>典型情感：</a:t>
            </a:r>
            <a:r>
              <a:rPr lang="en-US" altLang="zh-CN" sz="1400"/>
              <a:t>“</a:t>
            </a:r>
            <a:r>
              <a:rPr lang="zh-CN" altLang="en-US" sz="1400"/>
              <a:t>太好听了</a:t>
            </a:r>
            <a:r>
              <a:rPr lang="en-US" altLang="zh-CN" sz="1400"/>
              <a:t>”</a:t>
            </a:r>
            <a:r>
              <a:rPr lang="zh-CN" altLang="en-US" sz="1400"/>
              <a:t>。</a:t>
            </a:r>
            <a:endParaRPr lang="zh-CN" altLang="en-US" sz="1400"/>
          </a:p>
        </p:txBody>
      </p:sp>
      <p:sp>
        <p:nvSpPr>
          <p:cNvPr id="2" name="文本框 1"/>
          <p:cNvSpPr txBox="1"/>
          <p:nvPr userDrawn="1"/>
        </p:nvSpPr>
        <p:spPr>
          <a:xfrm>
            <a:off x="1726221" y="3094707"/>
            <a:ext cx="5845722" cy="424935"/>
          </a:xfrm>
          <a:prstGeom prst="rect">
            <a:avLst/>
          </a:prstGeom>
          <a:solidFill>
            <a:schemeClr val="bg1">
              <a:alpha val="100000"/>
            </a:schemeClr>
          </a:solidFill>
          <a:ln>
            <a:solidFill>
              <a:schemeClr val="tx1">
                <a:alpha val="100000"/>
              </a:schemeClr>
            </a:solidFill>
          </a:ln>
        </p:spPr>
        <p:txBody>
          <a:bodyPr wrap="square" rtlCol="0">
            <a:noAutofit/>
          </a:bodyPr>
          <a:p>
            <a:pPr algn="l"/>
            <a:r>
              <a:rPr lang="zh-CN" altLang="en-US" sz="1600" b="1">
                <a:solidFill>
                  <a:srgbClr val="FF0000"/>
                </a:solidFill>
              </a:rPr>
              <a:t>个人称谓提及频次远超作品相关词汇，关注核心偏向艺人本身</a:t>
            </a:r>
            <a:endParaRPr lang="zh-CN" altLang="en-US" sz="1600" b="1">
              <a:solidFill>
                <a:srgbClr val="FF0000"/>
              </a:solidFill>
            </a:endParaRPr>
          </a:p>
        </p:txBody>
      </p:sp>
      <p:sp>
        <p:nvSpPr>
          <p:cNvPr id="4" name="文本框 3"/>
          <p:cNvSpPr txBox="1"/>
          <p:nvPr userDrawn="1"/>
        </p:nvSpPr>
        <p:spPr>
          <a:xfrm>
            <a:off x="1916721" y="5835790"/>
            <a:ext cx="6149366" cy="583685"/>
          </a:xfrm>
          <a:prstGeom prst="rect">
            <a:avLst/>
          </a:prstGeom>
          <a:solidFill>
            <a:schemeClr val="bg1">
              <a:alpha val="100000"/>
            </a:schemeClr>
          </a:solidFill>
          <a:ln>
            <a:solidFill>
              <a:schemeClr val="tx1">
                <a:alpha val="100000"/>
              </a:schemeClr>
            </a:solidFill>
          </a:ln>
        </p:spPr>
        <p:txBody>
          <a:bodyPr wrap="square" rtlCol="0">
            <a:noAutofit/>
          </a:bodyPr>
          <a:p>
            <a:pPr algn="l"/>
            <a:r>
              <a:rPr lang="en-US" altLang="zh-CN" sz="1600" b="1">
                <a:solidFill>
                  <a:srgbClr val="FF0000"/>
                </a:solidFill>
              </a:rPr>
              <a:t>“</a:t>
            </a:r>
            <a:r>
              <a:rPr lang="zh-CN" altLang="en-US" sz="1600" b="1">
                <a:solidFill>
                  <a:srgbClr val="FF0000"/>
                </a:solidFill>
              </a:rPr>
              <a:t>歌曲、演唱会、联动</a:t>
            </a:r>
            <a:r>
              <a:rPr lang="en-US" altLang="zh-CN" sz="1600" b="1">
                <a:solidFill>
                  <a:srgbClr val="FF0000"/>
                </a:solidFill>
              </a:rPr>
              <a:t>” </a:t>
            </a:r>
            <a:r>
              <a:rPr lang="zh-CN" altLang="en-US" sz="1600" b="1">
                <a:solidFill>
                  <a:srgbClr val="FF0000"/>
                </a:solidFill>
              </a:rPr>
              <a:t>等作品</a:t>
            </a:r>
            <a:r>
              <a:rPr lang="en-US" altLang="zh-CN" sz="1600" b="1">
                <a:solidFill>
                  <a:srgbClr val="FF0000"/>
                </a:solidFill>
              </a:rPr>
              <a:t> / </a:t>
            </a:r>
            <a:r>
              <a:rPr lang="zh-CN" altLang="en-US" sz="1600" b="1">
                <a:solidFill>
                  <a:srgbClr val="FF0000"/>
                </a:solidFill>
              </a:rPr>
              <a:t>互动类词汇占比更高，个人称谓仅</a:t>
            </a:r>
            <a:r>
              <a:rPr lang="en-US" altLang="zh-CN" sz="1600" b="1">
                <a:solidFill>
                  <a:srgbClr val="FF0000"/>
                </a:solidFill>
              </a:rPr>
              <a:t> “</a:t>
            </a:r>
            <a:r>
              <a:rPr lang="zh-CN" altLang="en-US" sz="1600" b="1">
                <a:solidFill>
                  <a:srgbClr val="FF0000"/>
                </a:solidFill>
              </a:rPr>
              <a:t>天依、宝宝</a:t>
            </a:r>
            <a:r>
              <a:rPr lang="en-US" altLang="zh-CN" sz="1600" b="1">
                <a:solidFill>
                  <a:srgbClr val="FF0000"/>
                </a:solidFill>
              </a:rPr>
              <a:t>” </a:t>
            </a:r>
            <a:r>
              <a:rPr lang="zh-CN" altLang="en-US" sz="1600" b="1">
                <a:solidFill>
                  <a:srgbClr val="FF0000"/>
                </a:solidFill>
              </a:rPr>
              <a:t>且多为情感表达；</a:t>
            </a:r>
            <a:endParaRPr lang="zh-CN" altLang="en-US" sz="1600" b="1">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41" name="图片 140"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4699" t="20750" r="25073"/>
          <a:stretch>
            <a:fillRect/>
          </a:stretch>
        </p:blipFill>
        <p:spPr>
          <a:xfrm>
            <a:off x="0" y="0"/>
            <a:ext cx="11175398" cy="4704538"/>
          </a:xfrm>
          <a:custGeom>
            <a:avLst/>
            <a:gdLst>
              <a:gd name="connsiteX0" fmla="*/ 0 w 11175398"/>
              <a:gd name="connsiteY0" fmla="*/ 0 h 4704538"/>
              <a:gd name="connsiteX1" fmla="*/ 11175398 w 11175398"/>
              <a:gd name="connsiteY1" fmla="*/ 0 h 4704538"/>
              <a:gd name="connsiteX2" fmla="*/ 11175398 w 11175398"/>
              <a:gd name="connsiteY2" fmla="*/ 324500 h 4704538"/>
              <a:gd name="connsiteX3" fmla="*/ 9770600 w 11175398"/>
              <a:gd name="connsiteY3" fmla="*/ 1412085 h 4704538"/>
              <a:gd name="connsiteX4" fmla="*/ 9145033 w 11175398"/>
              <a:gd name="connsiteY4" fmla="*/ 2174971 h 4704538"/>
              <a:gd name="connsiteX5" fmla="*/ 4750813 w 11175398"/>
              <a:gd name="connsiteY5" fmla="*/ 2815796 h 4704538"/>
              <a:gd name="connsiteX6" fmla="*/ 4582980 w 11175398"/>
              <a:gd name="connsiteY6" fmla="*/ 2861569 h 4704538"/>
              <a:gd name="connsiteX7" fmla="*/ 3148753 w 11175398"/>
              <a:gd name="connsiteY7" fmla="*/ 3517650 h 4704538"/>
              <a:gd name="connsiteX8" fmla="*/ 2874115 w 11175398"/>
              <a:gd name="connsiteY8" fmla="*/ 4524659 h 4704538"/>
              <a:gd name="connsiteX9" fmla="*/ 2975297 w 11175398"/>
              <a:gd name="connsiteY9" fmla="*/ 4704538 h 4704538"/>
              <a:gd name="connsiteX10" fmla="*/ 0 w 11175398"/>
              <a:gd name="connsiteY10" fmla="*/ 4704538 h 470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5398" h="4704538">
                <a:moveTo>
                  <a:pt x="0" y="0"/>
                </a:moveTo>
                <a:lnTo>
                  <a:pt x="11175398" y="0"/>
                </a:lnTo>
                <a:lnTo>
                  <a:pt x="11175398" y="324500"/>
                </a:lnTo>
                <a:lnTo>
                  <a:pt x="9770600" y="1412085"/>
                </a:lnTo>
                <a:lnTo>
                  <a:pt x="9145033" y="2174971"/>
                </a:lnTo>
                <a:lnTo>
                  <a:pt x="4750813" y="2815796"/>
                </a:lnTo>
                <a:lnTo>
                  <a:pt x="4582980" y="2861569"/>
                </a:lnTo>
                <a:lnTo>
                  <a:pt x="3148753" y="3517650"/>
                </a:lnTo>
                <a:lnTo>
                  <a:pt x="2874115" y="4524659"/>
                </a:lnTo>
                <a:lnTo>
                  <a:pt x="2975297" y="4704538"/>
                </a:lnTo>
                <a:lnTo>
                  <a:pt x="0" y="4704538"/>
                </a:lnTo>
                <a:close/>
              </a:path>
            </a:pathLst>
          </a:custGeom>
        </p:spPr>
      </p:pic>
      <p:sp>
        <p:nvSpPr>
          <p:cNvPr id="112" name="-文本框 6"/>
          <p:cNvSpPr txBox="1"/>
          <p:nvPr>
            <p:custDataLst>
              <p:tags r:id="rId2"/>
            </p:custDataLst>
          </p:nvPr>
        </p:nvSpPr>
        <p:spPr>
          <a:xfrm>
            <a:off x="3313158" y="555097"/>
            <a:ext cx="5565775" cy="583565"/>
          </a:xfrm>
          <a:prstGeom prst="rect">
            <a:avLst/>
          </a:prstGeom>
          <a:noFill/>
        </p:spPr>
        <p:txBody>
          <a:bodyPr vert="horz" wrap="none" rtlCol="0">
            <a:sp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pPr algn="l"/>
            <a:r>
              <a:rPr lang="zh-CN" altLang="en-US" sz="3200" dirty="0">
                <a:cs typeface="Montserrat" panose="00000500000000000000" pitchFamily="2" charset="0"/>
              </a:rPr>
              <a:t>两类粉丝的正面情感类型差异</a:t>
            </a:r>
            <a:r>
              <a:rPr lang="en-US" altLang="zh-CN" sz="3200" dirty="0">
                <a:cs typeface="Montserrat" panose="00000500000000000000" pitchFamily="2" charset="0"/>
              </a:rPr>
              <a:t> </a:t>
            </a:r>
            <a:endParaRPr lang="en-US" altLang="zh-CN" sz="3200" dirty="0">
              <a:cs typeface="Montserrat" panose="00000500000000000000" pitchFamily="2" charset="0"/>
            </a:endParaRPr>
          </a:p>
        </p:txBody>
      </p:sp>
      <p:sp>
        <p:nvSpPr>
          <p:cNvPr id="127" name="矩形 126"/>
          <p:cNvSpPr/>
          <p:nvPr/>
        </p:nvSpPr>
        <p:spPr>
          <a:xfrm>
            <a:off x="1096759" y="2580986"/>
            <a:ext cx="4256149" cy="429895"/>
          </a:xfrm>
          <a:prstGeom prst="rect">
            <a:avLst/>
          </a:prstGeom>
        </p:spPr>
        <p:txBody>
          <a:bodyPr wrap="square">
            <a:spAutoFit/>
          </a:bodyPr>
          <a:lstStyle/>
          <a:p>
            <a:pPr algn="just">
              <a:lnSpc>
                <a:spcPct val="110000"/>
              </a:lnSpc>
            </a:pPr>
            <a:endParaRPr lang="zh-CN" altLang="en-US" sz="2000" dirty="0">
              <a:solidFill>
                <a:schemeClr val="accent1"/>
              </a:solidFill>
              <a:latin typeface="+mj-ea"/>
              <a:ea typeface="+mj-ea"/>
              <a:cs typeface="Montserrat" panose="00000500000000000000" pitchFamily="2" charset="0"/>
            </a:endParaRPr>
          </a:p>
        </p:txBody>
      </p:sp>
      <p:pic>
        <p:nvPicPr>
          <p:cNvPr id="143" name="图片 142"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4934" t="43430" r="25816" b="23957"/>
          <a:stretch>
            <a:fillRect/>
          </a:stretch>
        </p:blipFill>
        <p:spPr>
          <a:xfrm>
            <a:off x="4909033" y="4921957"/>
            <a:ext cx="7282967" cy="1936043"/>
          </a:xfrm>
          <a:custGeom>
            <a:avLst/>
            <a:gdLst>
              <a:gd name="connsiteX0" fmla="*/ 7282967 w 7282967"/>
              <a:gd name="connsiteY0" fmla="*/ 0 h 1936043"/>
              <a:gd name="connsiteX1" fmla="*/ 7282967 w 7282967"/>
              <a:gd name="connsiteY1" fmla="*/ 1936043 h 1936043"/>
              <a:gd name="connsiteX2" fmla="*/ 0 w 7282967"/>
              <a:gd name="connsiteY2" fmla="*/ 1936043 h 1936043"/>
              <a:gd name="connsiteX3" fmla="*/ 518141 w 7282967"/>
              <a:gd name="connsiteY3" fmla="*/ 1616962 h 1936043"/>
              <a:gd name="connsiteX4" fmla="*/ 3234013 w 7282967"/>
              <a:gd name="connsiteY4" fmla="*/ 1220261 h 1936043"/>
              <a:gd name="connsiteX5" fmla="*/ 5629475 w 7282967"/>
              <a:gd name="connsiteY5" fmla="*/ 747271 h 1936043"/>
              <a:gd name="connsiteX6" fmla="*/ 6651740 w 7282967"/>
              <a:gd name="connsiteY6" fmla="*/ 426860 h 1936043"/>
              <a:gd name="connsiteX7" fmla="*/ 7094214 w 7282967"/>
              <a:gd name="connsiteY7" fmla="*/ 14902 h 193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2967" h="1936043">
                <a:moveTo>
                  <a:pt x="7282967" y="0"/>
                </a:moveTo>
                <a:lnTo>
                  <a:pt x="7282967" y="1936043"/>
                </a:lnTo>
                <a:lnTo>
                  <a:pt x="0" y="1936043"/>
                </a:lnTo>
                <a:lnTo>
                  <a:pt x="518141" y="1616962"/>
                </a:lnTo>
                <a:lnTo>
                  <a:pt x="3234013" y="1220261"/>
                </a:lnTo>
                <a:lnTo>
                  <a:pt x="5629475" y="747271"/>
                </a:lnTo>
                <a:lnTo>
                  <a:pt x="6651740" y="426860"/>
                </a:lnTo>
                <a:lnTo>
                  <a:pt x="7094214" y="14902"/>
                </a:lnTo>
                <a:close/>
              </a:path>
            </a:pathLst>
          </a:custGeom>
        </p:spPr>
      </p:pic>
      <p:pic>
        <p:nvPicPr>
          <p:cNvPr id="2" name="图片 1"/>
          <p:cNvPicPr>
            <a:picLocks noChangeAspect="1"/>
          </p:cNvPicPr>
          <p:nvPr/>
        </p:nvPicPr>
        <p:blipFill>
          <a:blip r:embed="rId3"/>
          <a:stretch>
            <a:fillRect/>
          </a:stretch>
        </p:blipFill>
        <p:spPr>
          <a:xfrm>
            <a:off x="1373357" y="1138637"/>
            <a:ext cx="8590410" cy="3930880"/>
          </a:xfrm>
          <a:prstGeom prst="rect">
            <a:avLst/>
          </a:prstGeom>
        </p:spPr>
      </p:pic>
      <p:sp>
        <p:nvSpPr>
          <p:cNvPr id="4" name="文本框 3"/>
          <p:cNvSpPr txBox="1"/>
          <p:nvPr userDrawn="1"/>
        </p:nvSpPr>
        <p:spPr>
          <a:xfrm>
            <a:off x="1619716" y="4978313"/>
            <a:ext cx="8651427" cy="1596924"/>
          </a:xfrm>
          <a:prstGeom prst="rect">
            <a:avLst/>
          </a:prstGeom>
        </p:spPr>
        <p:txBody>
          <a:bodyPr wrap="square" rtlCol="0">
            <a:noAutofit/>
          </a:bodyPr>
          <a:p>
            <a:r>
              <a:rPr lang="zh-CN" altLang="en-US" sz="1400" b="1"/>
              <a:t>一、赵丽颖粉丝：情感更偏向</a:t>
            </a:r>
            <a:r>
              <a:rPr lang="en-US" altLang="zh-CN" sz="1400" b="1"/>
              <a:t> “</a:t>
            </a:r>
            <a:r>
              <a:rPr lang="zh-CN" altLang="en-US" sz="1400" b="1"/>
              <a:t>深度共鸣</a:t>
            </a:r>
            <a:r>
              <a:rPr lang="en-US" altLang="zh-CN" sz="1400" b="1"/>
              <a:t>”</a:t>
            </a:r>
            <a:endParaRPr lang="en-US" altLang="zh-CN" sz="1400" b="1"/>
          </a:p>
          <a:p>
            <a:r>
              <a:rPr lang="zh-CN" altLang="en-US" sz="1400"/>
              <a:t>高频正面情感词：「感动」「热爱」「认可」「值得」；</a:t>
            </a:r>
            <a:endParaRPr lang="zh-CN" altLang="en-US" sz="1400"/>
          </a:p>
          <a:p>
            <a:r>
              <a:rPr lang="zh-CN" altLang="en-US" sz="1400" b="1"/>
              <a:t>情感特征：</a:t>
            </a:r>
            <a:r>
              <a:rPr lang="zh-CN" altLang="en-US" sz="1400"/>
              <a:t>粉丝的情感以</a:t>
            </a:r>
            <a:r>
              <a:rPr lang="en-US" altLang="zh-CN" sz="1400"/>
              <a:t> “</a:t>
            </a:r>
            <a:r>
              <a:rPr lang="zh-CN" altLang="en-US" sz="1400"/>
              <a:t>深度共情</a:t>
            </a:r>
            <a:r>
              <a:rPr lang="en-US" altLang="zh-CN" sz="1400"/>
              <a:t>” </a:t>
            </a:r>
            <a:r>
              <a:rPr lang="zh-CN" altLang="en-US" sz="1400"/>
              <a:t>为主</a:t>
            </a:r>
            <a:r>
              <a:rPr lang="en-US" altLang="zh-CN" sz="1400"/>
              <a:t> —— </a:t>
            </a:r>
            <a:r>
              <a:rPr lang="zh-CN" altLang="en-US" sz="1400"/>
              <a:t>通过</a:t>
            </a:r>
            <a:r>
              <a:rPr lang="en-US" altLang="zh-CN" sz="1400"/>
              <a:t> “</a:t>
            </a:r>
            <a:r>
              <a:rPr lang="zh-CN" altLang="en-US" sz="1400"/>
              <a:t>感动</a:t>
            </a:r>
            <a:r>
              <a:rPr lang="en-US" altLang="zh-CN" sz="1400"/>
              <a:t>”“</a:t>
            </a:r>
            <a:r>
              <a:rPr lang="zh-CN" altLang="en-US" sz="1400"/>
              <a:t>认可</a:t>
            </a:r>
            <a:r>
              <a:rPr lang="en-US" altLang="zh-CN" sz="1400"/>
              <a:t>” </a:t>
            </a:r>
            <a:r>
              <a:rPr lang="zh-CN" altLang="en-US" sz="1400"/>
              <a:t>等词，体现对赵丽颖真人形象、作品价值的情感共鸣，是</a:t>
            </a:r>
            <a:r>
              <a:rPr lang="en-US" altLang="zh-CN" sz="1400"/>
              <a:t> “</a:t>
            </a:r>
            <a:r>
              <a:rPr lang="zh-CN" altLang="en-US" sz="1400"/>
              <a:t>基于个体的、有深度的正向反馈</a:t>
            </a:r>
            <a:r>
              <a:rPr lang="en-US" altLang="zh-CN" sz="1400"/>
              <a:t>”</a:t>
            </a:r>
            <a:r>
              <a:rPr lang="zh-CN" altLang="en-US" sz="1400"/>
              <a:t>。</a:t>
            </a:r>
            <a:endParaRPr lang="zh-CN" altLang="en-US" sz="1400"/>
          </a:p>
          <a:p>
            <a:r>
              <a:rPr lang="zh-CN" altLang="en-US" sz="1400" b="1"/>
              <a:t>二、洛天依粉丝：情感更偏向</a:t>
            </a:r>
            <a:r>
              <a:rPr lang="en-US" altLang="zh-CN" sz="1400" b="1"/>
              <a:t> “</a:t>
            </a:r>
            <a:r>
              <a:rPr lang="zh-CN" altLang="en-US" sz="1400" b="1"/>
              <a:t>轻松愉悦</a:t>
            </a:r>
            <a:r>
              <a:rPr lang="en-US" altLang="zh-CN" sz="1400" b="1"/>
              <a:t>”</a:t>
            </a:r>
            <a:endParaRPr lang="en-US" altLang="zh-CN" sz="1400" b="1"/>
          </a:p>
          <a:p>
            <a:r>
              <a:rPr lang="zh-CN" altLang="en-US" sz="1400"/>
              <a:t>高频正面情感词：「治愈」「温柔」「好听」「可爱」；</a:t>
            </a:r>
            <a:endParaRPr lang="zh-CN" altLang="en-US" sz="1400"/>
          </a:p>
          <a:p>
            <a:r>
              <a:rPr lang="zh-CN" altLang="en-US" sz="1400" b="1"/>
              <a:t>情感特征：</a:t>
            </a:r>
            <a:r>
              <a:rPr lang="zh-CN" altLang="en-US" sz="1400"/>
              <a:t>粉丝的情感以</a:t>
            </a:r>
            <a:r>
              <a:rPr lang="en-US" altLang="zh-CN" sz="1400"/>
              <a:t> “</a:t>
            </a:r>
            <a:r>
              <a:rPr lang="zh-CN" altLang="en-US" sz="1400"/>
              <a:t>轻松体验</a:t>
            </a:r>
            <a:r>
              <a:rPr lang="en-US" altLang="zh-CN" sz="1400"/>
              <a:t>” </a:t>
            </a:r>
            <a:r>
              <a:rPr lang="zh-CN" altLang="en-US" sz="1400"/>
              <a:t>为主</a:t>
            </a:r>
            <a:r>
              <a:rPr lang="en-US" altLang="zh-CN" sz="1400"/>
              <a:t> —— </a:t>
            </a:r>
            <a:r>
              <a:rPr lang="zh-CN" altLang="en-US" sz="1400"/>
              <a:t>通过</a:t>
            </a:r>
            <a:r>
              <a:rPr lang="en-US" altLang="zh-CN" sz="1400"/>
              <a:t> “</a:t>
            </a:r>
            <a:r>
              <a:rPr lang="zh-CN" altLang="en-US" sz="1400"/>
              <a:t>治愈</a:t>
            </a:r>
            <a:r>
              <a:rPr lang="en-US" altLang="zh-CN" sz="1400"/>
              <a:t>”“</a:t>
            </a:r>
            <a:r>
              <a:rPr lang="zh-CN" altLang="en-US" sz="1400"/>
              <a:t>好听</a:t>
            </a:r>
            <a:r>
              <a:rPr lang="en-US" altLang="zh-CN" sz="1400"/>
              <a:t>” </a:t>
            </a:r>
            <a:r>
              <a:rPr lang="zh-CN" altLang="en-US" sz="1400"/>
              <a:t>等词，体现对洛天依虚拟形象、内容体验的愉悦感，是</a:t>
            </a:r>
            <a:r>
              <a:rPr lang="en-US" altLang="zh-CN" sz="1400"/>
              <a:t> “</a:t>
            </a:r>
            <a:r>
              <a:rPr lang="zh-CN" altLang="en-US" sz="1400"/>
              <a:t>基于</a:t>
            </a:r>
            <a:r>
              <a:rPr lang="en-US" altLang="zh-CN" sz="1400"/>
              <a:t> IP </a:t>
            </a:r>
            <a:r>
              <a:rPr lang="zh-CN" altLang="en-US" sz="1400"/>
              <a:t>的、偏感官的正向反馈</a:t>
            </a:r>
            <a:r>
              <a:rPr lang="en-US" altLang="zh-CN" sz="1400"/>
              <a:t>”</a:t>
            </a:r>
            <a:r>
              <a:rPr lang="zh-CN" altLang="en-US" sz="1400"/>
              <a:t>。</a:t>
            </a:r>
            <a:endParaRPr lang="zh-CN" altLang="en-US" sz="1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文本框 6"/>
          <p:cNvSpPr txBox="1"/>
          <p:nvPr>
            <p:custDataLst>
              <p:tags r:id="rId1"/>
            </p:custDataLst>
          </p:nvPr>
        </p:nvSpPr>
        <p:spPr>
          <a:xfrm>
            <a:off x="5191761" y="713020"/>
            <a:ext cx="1808480" cy="583565"/>
          </a:xfrm>
          <a:prstGeom prst="rect">
            <a:avLst/>
          </a:prstGeom>
          <a:noFill/>
        </p:spPr>
        <p:txBody>
          <a:bodyPr vert="horz" wrap="none" rtlCol="0">
            <a:sp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3200" dirty="0">
                <a:cs typeface="Montserrat" panose="00000500000000000000" pitchFamily="2" charset="0"/>
              </a:rPr>
              <a:t>情感分析</a:t>
            </a:r>
            <a:endParaRPr lang="en-US" altLang="zh-CN" sz="3200" dirty="0">
              <a:cs typeface="Montserrat" panose="00000500000000000000" pitchFamily="2" charset="0"/>
            </a:endParaRPr>
          </a:p>
        </p:txBody>
      </p:sp>
      <p:pic>
        <p:nvPicPr>
          <p:cNvPr id="103" name="图片 102" descr="图片包含 游戏机, 刀&#10;&#10;描述已自动生成"/>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14699" t="20750" r="25073"/>
          <a:stretch>
            <a:fillRect/>
          </a:stretch>
        </p:blipFill>
        <p:spPr>
          <a:xfrm>
            <a:off x="0" y="0"/>
            <a:ext cx="11175398" cy="4704538"/>
          </a:xfrm>
          <a:custGeom>
            <a:avLst/>
            <a:gdLst>
              <a:gd name="connsiteX0" fmla="*/ 0 w 11175398"/>
              <a:gd name="connsiteY0" fmla="*/ 0 h 4704538"/>
              <a:gd name="connsiteX1" fmla="*/ 11175398 w 11175398"/>
              <a:gd name="connsiteY1" fmla="*/ 0 h 4704538"/>
              <a:gd name="connsiteX2" fmla="*/ 11175398 w 11175398"/>
              <a:gd name="connsiteY2" fmla="*/ 324500 h 4704538"/>
              <a:gd name="connsiteX3" fmla="*/ 9770600 w 11175398"/>
              <a:gd name="connsiteY3" fmla="*/ 1412085 h 4704538"/>
              <a:gd name="connsiteX4" fmla="*/ 9145033 w 11175398"/>
              <a:gd name="connsiteY4" fmla="*/ 2174971 h 4704538"/>
              <a:gd name="connsiteX5" fmla="*/ 4750813 w 11175398"/>
              <a:gd name="connsiteY5" fmla="*/ 2815796 h 4704538"/>
              <a:gd name="connsiteX6" fmla="*/ 4582980 w 11175398"/>
              <a:gd name="connsiteY6" fmla="*/ 2861569 h 4704538"/>
              <a:gd name="connsiteX7" fmla="*/ 3148753 w 11175398"/>
              <a:gd name="connsiteY7" fmla="*/ 3517650 h 4704538"/>
              <a:gd name="connsiteX8" fmla="*/ 2874115 w 11175398"/>
              <a:gd name="connsiteY8" fmla="*/ 4524659 h 4704538"/>
              <a:gd name="connsiteX9" fmla="*/ 2975297 w 11175398"/>
              <a:gd name="connsiteY9" fmla="*/ 4704538 h 4704538"/>
              <a:gd name="connsiteX10" fmla="*/ 0 w 11175398"/>
              <a:gd name="connsiteY10" fmla="*/ 4704538 h 470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5398" h="4704538">
                <a:moveTo>
                  <a:pt x="0" y="0"/>
                </a:moveTo>
                <a:lnTo>
                  <a:pt x="11175398" y="0"/>
                </a:lnTo>
                <a:lnTo>
                  <a:pt x="11175398" y="324500"/>
                </a:lnTo>
                <a:lnTo>
                  <a:pt x="9770600" y="1412085"/>
                </a:lnTo>
                <a:lnTo>
                  <a:pt x="9145033" y="2174971"/>
                </a:lnTo>
                <a:lnTo>
                  <a:pt x="4750813" y="2815796"/>
                </a:lnTo>
                <a:lnTo>
                  <a:pt x="4582980" y="2861569"/>
                </a:lnTo>
                <a:lnTo>
                  <a:pt x="3148753" y="3517650"/>
                </a:lnTo>
                <a:lnTo>
                  <a:pt x="2874115" y="4524659"/>
                </a:lnTo>
                <a:lnTo>
                  <a:pt x="2975297" y="4704538"/>
                </a:lnTo>
                <a:lnTo>
                  <a:pt x="0" y="4704538"/>
                </a:lnTo>
                <a:close/>
              </a:path>
            </a:pathLst>
          </a:custGeom>
        </p:spPr>
      </p:pic>
      <p:sp>
        <p:nvSpPr>
          <p:cNvPr id="5" name="文本框 4"/>
          <p:cNvSpPr txBox="1"/>
          <p:nvPr userDrawn="1"/>
        </p:nvSpPr>
        <p:spPr>
          <a:xfrm>
            <a:off x="243375" y="2171616"/>
            <a:ext cx="6170286" cy="1653645"/>
          </a:xfrm>
          <a:prstGeom prst="rect">
            <a:avLst/>
          </a:prstGeom>
        </p:spPr>
        <p:txBody>
          <a:bodyPr wrap="square" rtlCol="0">
            <a:noAutofit/>
          </a:bodyPr>
          <a:p>
            <a:r>
              <a:rPr lang="zh-CN" altLang="en-US"/>
              <a:t>同时我们也通过</a:t>
            </a:r>
            <a:r>
              <a:rPr lang="en-US" altLang="zh-CN"/>
              <a:t>Python</a:t>
            </a:r>
            <a:r>
              <a:rPr lang="zh-CN" altLang="en-US"/>
              <a:t>对清洗的评论结果进行了的分析</a:t>
            </a:r>
            <a:endParaRPr lang="zh-CN" altLang="en-US"/>
          </a:p>
          <a:p>
            <a:endParaRPr lang="zh-CN" altLang="en-US"/>
          </a:p>
          <a:p>
            <a:r>
              <a:rPr lang="zh-CN" altLang="en-US"/>
              <a:t>结果通过折线图呈现，也通过各个情感的评论数量进行对比</a:t>
            </a:r>
            <a:endParaRPr lang="zh-CN" altLang="en-US"/>
          </a:p>
          <a:p>
            <a:endParaRPr lang="zh-CN" altLang="en-US"/>
          </a:p>
        </p:txBody>
      </p:sp>
      <p:pic>
        <p:nvPicPr>
          <p:cNvPr id="6" name="图片 5" descr="post_object_image_3503974791"/>
          <p:cNvPicPr>
            <a:picLocks noChangeAspect="1"/>
          </p:cNvPicPr>
          <p:nvPr/>
        </p:nvPicPr>
        <p:blipFill>
          <a:blip r:embed="rId3"/>
          <a:srcRect t="13868" r="1892"/>
          <a:stretch>
            <a:fillRect/>
          </a:stretch>
        </p:blipFill>
        <p:spPr>
          <a:xfrm>
            <a:off x="235236" y="4016524"/>
            <a:ext cx="10285199" cy="1063770"/>
          </a:xfrm>
          <a:prstGeom prst="rect">
            <a:avLst/>
          </a:prstGeom>
        </p:spPr>
      </p:pic>
      <p:pic>
        <p:nvPicPr>
          <p:cNvPr id="8" name="图片 7" descr="post_object_image_3523950432"/>
          <p:cNvPicPr>
            <a:picLocks noChangeAspect="1"/>
          </p:cNvPicPr>
          <p:nvPr/>
        </p:nvPicPr>
        <p:blipFill>
          <a:blip r:embed="rId4"/>
          <a:stretch>
            <a:fillRect/>
          </a:stretch>
        </p:blipFill>
        <p:spPr>
          <a:xfrm>
            <a:off x="251494" y="5500326"/>
            <a:ext cx="10268988" cy="1077865"/>
          </a:xfrm>
          <a:prstGeom prst="rect">
            <a:avLst/>
          </a:prstGeom>
        </p:spPr>
      </p:pic>
      <p:sp>
        <p:nvSpPr>
          <p:cNvPr id="9" name="文本框 8"/>
          <p:cNvSpPr txBox="1"/>
          <p:nvPr userDrawn="1"/>
        </p:nvSpPr>
        <p:spPr>
          <a:xfrm>
            <a:off x="4783677" y="5983673"/>
            <a:ext cx="1310824" cy="449970"/>
          </a:xfrm>
          <a:prstGeom prst="rect">
            <a:avLst/>
          </a:prstGeom>
        </p:spPr>
        <p:txBody>
          <a:bodyPr wrap="square" rtlCol="0">
            <a:noAutofit/>
          </a:bodyPr>
          <a:p>
            <a:r>
              <a:rPr lang="zh-CN" altLang="en-US" sz="2800">
                <a:highlight>
                  <a:srgbClr val="FFFF00"/>
                </a:highlight>
              </a:rPr>
              <a:t>赵丽颖</a:t>
            </a:r>
            <a:endParaRPr lang="zh-CN" altLang="en-US" sz="2800">
              <a:highlight>
                <a:srgbClr val="FFFF00"/>
              </a:highlight>
            </a:endParaRPr>
          </a:p>
        </p:txBody>
      </p:sp>
      <p:sp>
        <p:nvSpPr>
          <p:cNvPr id="10" name="文本框 9"/>
          <p:cNvSpPr txBox="1"/>
          <p:nvPr userDrawn="1"/>
        </p:nvSpPr>
        <p:spPr>
          <a:xfrm>
            <a:off x="4783677" y="4319501"/>
            <a:ext cx="1851513" cy="912866"/>
          </a:xfrm>
          <a:prstGeom prst="rect">
            <a:avLst/>
          </a:prstGeom>
        </p:spPr>
        <p:txBody>
          <a:bodyPr wrap="square" rtlCol="0">
            <a:noAutofit/>
          </a:bodyPr>
          <a:p>
            <a:r>
              <a:rPr lang="zh-CN" altLang="en-US" sz="2800">
                <a:highlight>
                  <a:srgbClr val="FFFF00"/>
                </a:highlight>
              </a:rPr>
              <a:t>洛天依</a:t>
            </a:r>
            <a:endParaRPr lang="zh-CN" altLang="en-US" sz="2800">
              <a:highlight>
                <a:srgbClr val="FFFF00"/>
              </a:highlight>
            </a:endParaRPr>
          </a:p>
        </p:txBody>
      </p:sp>
      <p:pic>
        <p:nvPicPr>
          <p:cNvPr id="11" name="图片 10" descr="post_object_image_590208486"/>
          <p:cNvPicPr>
            <a:picLocks noChangeAspect="1"/>
          </p:cNvPicPr>
          <p:nvPr/>
        </p:nvPicPr>
        <p:blipFill>
          <a:blip r:embed="rId5"/>
          <a:stretch>
            <a:fillRect/>
          </a:stretch>
        </p:blipFill>
        <p:spPr>
          <a:xfrm>
            <a:off x="6635182" y="1555389"/>
            <a:ext cx="5646881" cy="4428304"/>
          </a:xfrm>
          <a:prstGeom prst="rect">
            <a:avLst/>
          </a:prstGeom>
        </p:spPr>
      </p:pic>
      <p:pic>
        <p:nvPicPr>
          <p:cNvPr id="4" name="图片 3" descr="图片包含 游戏机, 刀&#10;&#10;描述已自动生成"/>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34934" t="43430" r="25816" b="23957"/>
          <a:stretch>
            <a:fillRect/>
          </a:stretch>
        </p:blipFill>
        <p:spPr>
          <a:xfrm>
            <a:off x="4999056" y="4921957"/>
            <a:ext cx="7282967" cy="1936043"/>
          </a:xfrm>
          <a:custGeom>
            <a:avLst/>
            <a:gdLst>
              <a:gd name="connsiteX0" fmla="*/ 7282967 w 7282967"/>
              <a:gd name="connsiteY0" fmla="*/ 0 h 1936043"/>
              <a:gd name="connsiteX1" fmla="*/ 7282967 w 7282967"/>
              <a:gd name="connsiteY1" fmla="*/ 1936043 h 1936043"/>
              <a:gd name="connsiteX2" fmla="*/ 0 w 7282967"/>
              <a:gd name="connsiteY2" fmla="*/ 1936043 h 1936043"/>
              <a:gd name="connsiteX3" fmla="*/ 518141 w 7282967"/>
              <a:gd name="connsiteY3" fmla="*/ 1616962 h 1936043"/>
              <a:gd name="connsiteX4" fmla="*/ 3234013 w 7282967"/>
              <a:gd name="connsiteY4" fmla="*/ 1220261 h 1936043"/>
              <a:gd name="connsiteX5" fmla="*/ 5629475 w 7282967"/>
              <a:gd name="connsiteY5" fmla="*/ 747271 h 1936043"/>
              <a:gd name="connsiteX6" fmla="*/ 6651740 w 7282967"/>
              <a:gd name="connsiteY6" fmla="*/ 426860 h 1936043"/>
              <a:gd name="connsiteX7" fmla="*/ 7094214 w 7282967"/>
              <a:gd name="connsiteY7" fmla="*/ 14902 h 193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2967" h="1936043">
                <a:moveTo>
                  <a:pt x="7282967" y="0"/>
                </a:moveTo>
                <a:lnTo>
                  <a:pt x="7282967" y="1936043"/>
                </a:lnTo>
                <a:lnTo>
                  <a:pt x="0" y="1936043"/>
                </a:lnTo>
                <a:lnTo>
                  <a:pt x="518141" y="1616962"/>
                </a:lnTo>
                <a:lnTo>
                  <a:pt x="3234013" y="1220261"/>
                </a:lnTo>
                <a:lnTo>
                  <a:pt x="5629475" y="747271"/>
                </a:lnTo>
                <a:lnTo>
                  <a:pt x="6651740" y="426860"/>
                </a:lnTo>
                <a:lnTo>
                  <a:pt x="7094214" y="14902"/>
                </a:lnTo>
                <a:close/>
              </a:path>
            </a:pathLst>
          </a:custGeom>
        </p:spPr>
      </p:pic>
      <p:sp>
        <p:nvSpPr>
          <p:cNvPr id="3" name="文本框 2"/>
          <p:cNvSpPr txBox="1"/>
          <p:nvPr userDrawn="1"/>
        </p:nvSpPr>
        <p:spPr>
          <a:xfrm>
            <a:off x="9624879" y="3059506"/>
            <a:ext cx="2256332" cy="449402"/>
          </a:xfrm>
          <a:prstGeom prst="rect">
            <a:avLst/>
          </a:prstGeom>
        </p:spPr>
        <p:txBody>
          <a:bodyPr wrap="square" rtlCol="0">
            <a:noAutofit/>
          </a:bodyPr>
          <a:p>
            <a:r>
              <a:rPr lang="en-US" altLang="zh-CN" sz="1400">
                <a:solidFill>
                  <a:srgbClr val="000000"/>
                </a:solidFill>
                <a:highlight>
                  <a:srgbClr val="FFFF00"/>
                </a:highlight>
              </a:rPr>
              <a:t>Python</a:t>
            </a:r>
            <a:r>
              <a:rPr lang="zh-CN" altLang="en-US" sz="1400">
                <a:solidFill>
                  <a:srgbClr val="000000"/>
                </a:solidFill>
                <a:highlight>
                  <a:srgbClr val="FFFF00"/>
                </a:highlight>
              </a:rPr>
              <a:t>爬取数据原代码</a:t>
            </a:r>
            <a:endParaRPr lang="zh-CN" altLang="en-US" sz="1400">
              <a:solidFill>
                <a:srgbClr val="000000"/>
              </a:solidFill>
              <a:highlight>
                <a:srgbClr val="FFFF00"/>
              </a:high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00" name="图片 99"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4699" t="20750" r="25073"/>
          <a:stretch>
            <a:fillRect/>
          </a:stretch>
        </p:blipFill>
        <p:spPr>
          <a:xfrm>
            <a:off x="0" y="0"/>
            <a:ext cx="11175398" cy="4704538"/>
          </a:xfrm>
          <a:custGeom>
            <a:avLst/>
            <a:gdLst>
              <a:gd name="connsiteX0" fmla="*/ 0 w 11175398"/>
              <a:gd name="connsiteY0" fmla="*/ 0 h 4704538"/>
              <a:gd name="connsiteX1" fmla="*/ 11175398 w 11175398"/>
              <a:gd name="connsiteY1" fmla="*/ 0 h 4704538"/>
              <a:gd name="connsiteX2" fmla="*/ 11175398 w 11175398"/>
              <a:gd name="connsiteY2" fmla="*/ 324500 h 4704538"/>
              <a:gd name="connsiteX3" fmla="*/ 9770600 w 11175398"/>
              <a:gd name="connsiteY3" fmla="*/ 1412085 h 4704538"/>
              <a:gd name="connsiteX4" fmla="*/ 9145033 w 11175398"/>
              <a:gd name="connsiteY4" fmla="*/ 2174971 h 4704538"/>
              <a:gd name="connsiteX5" fmla="*/ 4750813 w 11175398"/>
              <a:gd name="connsiteY5" fmla="*/ 2815796 h 4704538"/>
              <a:gd name="connsiteX6" fmla="*/ 4582980 w 11175398"/>
              <a:gd name="connsiteY6" fmla="*/ 2861569 h 4704538"/>
              <a:gd name="connsiteX7" fmla="*/ 3148753 w 11175398"/>
              <a:gd name="connsiteY7" fmla="*/ 3517650 h 4704538"/>
              <a:gd name="connsiteX8" fmla="*/ 2874115 w 11175398"/>
              <a:gd name="connsiteY8" fmla="*/ 4524659 h 4704538"/>
              <a:gd name="connsiteX9" fmla="*/ 2975297 w 11175398"/>
              <a:gd name="connsiteY9" fmla="*/ 4704538 h 4704538"/>
              <a:gd name="connsiteX10" fmla="*/ 0 w 11175398"/>
              <a:gd name="connsiteY10" fmla="*/ 4704538 h 470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5398" h="4704538">
                <a:moveTo>
                  <a:pt x="0" y="0"/>
                </a:moveTo>
                <a:lnTo>
                  <a:pt x="11175398" y="0"/>
                </a:lnTo>
                <a:lnTo>
                  <a:pt x="11175398" y="324500"/>
                </a:lnTo>
                <a:lnTo>
                  <a:pt x="9770600" y="1412085"/>
                </a:lnTo>
                <a:lnTo>
                  <a:pt x="9145033" y="2174971"/>
                </a:lnTo>
                <a:lnTo>
                  <a:pt x="4750813" y="2815796"/>
                </a:lnTo>
                <a:lnTo>
                  <a:pt x="4582980" y="2861569"/>
                </a:lnTo>
                <a:lnTo>
                  <a:pt x="3148753" y="3517650"/>
                </a:lnTo>
                <a:lnTo>
                  <a:pt x="2874115" y="4524659"/>
                </a:lnTo>
                <a:lnTo>
                  <a:pt x="2975297" y="4704538"/>
                </a:lnTo>
                <a:lnTo>
                  <a:pt x="0" y="4704538"/>
                </a:lnTo>
                <a:close/>
              </a:path>
            </a:pathLst>
          </a:custGeom>
        </p:spPr>
      </p:pic>
      <p:pic>
        <p:nvPicPr>
          <p:cNvPr id="99" name="图片 98"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4934" t="43430" r="25816" b="23957"/>
          <a:stretch>
            <a:fillRect/>
          </a:stretch>
        </p:blipFill>
        <p:spPr>
          <a:xfrm>
            <a:off x="4909010" y="4921980"/>
            <a:ext cx="7282967" cy="1936043"/>
          </a:xfrm>
          <a:custGeom>
            <a:avLst/>
            <a:gdLst>
              <a:gd name="connsiteX0" fmla="*/ 7282967 w 7282967"/>
              <a:gd name="connsiteY0" fmla="*/ 0 h 1936043"/>
              <a:gd name="connsiteX1" fmla="*/ 7282967 w 7282967"/>
              <a:gd name="connsiteY1" fmla="*/ 1936043 h 1936043"/>
              <a:gd name="connsiteX2" fmla="*/ 0 w 7282967"/>
              <a:gd name="connsiteY2" fmla="*/ 1936043 h 1936043"/>
              <a:gd name="connsiteX3" fmla="*/ 518141 w 7282967"/>
              <a:gd name="connsiteY3" fmla="*/ 1616962 h 1936043"/>
              <a:gd name="connsiteX4" fmla="*/ 3234013 w 7282967"/>
              <a:gd name="connsiteY4" fmla="*/ 1220261 h 1936043"/>
              <a:gd name="connsiteX5" fmla="*/ 5629475 w 7282967"/>
              <a:gd name="connsiteY5" fmla="*/ 747271 h 1936043"/>
              <a:gd name="connsiteX6" fmla="*/ 6651740 w 7282967"/>
              <a:gd name="connsiteY6" fmla="*/ 426860 h 1936043"/>
              <a:gd name="connsiteX7" fmla="*/ 7094214 w 7282967"/>
              <a:gd name="connsiteY7" fmla="*/ 14902 h 193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2967" h="1936043">
                <a:moveTo>
                  <a:pt x="7282967" y="0"/>
                </a:moveTo>
                <a:lnTo>
                  <a:pt x="7282967" y="1936043"/>
                </a:lnTo>
                <a:lnTo>
                  <a:pt x="0" y="1936043"/>
                </a:lnTo>
                <a:lnTo>
                  <a:pt x="518141" y="1616962"/>
                </a:lnTo>
                <a:lnTo>
                  <a:pt x="3234013" y="1220261"/>
                </a:lnTo>
                <a:lnTo>
                  <a:pt x="5629475" y="747271"/>
                </a:lnTo>
                <a:lnTo>
                  <a:pt x="6651740" y="426860"/>
                </a:lnTo>
                <a:lnTo>
                  <a:pt x="7094214" y="14902"/>
                </a:lnTo>
                <a:close/>
              </a:path>
            </a:pathLst>
          </a:custGeom>
        </p:spPr>
      </p:pic>
      <p:sp>
        <p:nvSpPr>
          <p:cNvPr id="2" name="-文本框 6"/>
          <p:cNvSpPr txBox="1"/>
          <p:nvPr>
            <p:custDataLst>
              <p:tags r:id="rId2"/>
            </p:custDataLst>
          </p:nvPr>
        </p:nvSpPr>
        <p:spPr>
          <a:xfrm>
            <a:off x="5191761" y="584682"/>
            <a:ext cx="2275163" cy="711903"/>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3200" dirty="0">
                <a:cs typeface="Montserrat" panose="00000500000000000000" pitchFamily="2" charset="0"/>
              </a:rPr>
              <a:t>情感分析</a:t>
            </a:r>
            <a:endParaRPr lang="en-US" altLang="zh-CN" sz="3200" dirty="0">
              <a:cs typeface="Montserrat" panose="00000500000000000000" pitchFamily="2" charset="0"/>
            </a:endParaRPr>
          </a:p>
        </p:txBody>
      </p:sp>
      <p:sp>
        <p:nvSpPr>
          <p:cNvPr id="37" name="图形 55"/>
          <p:cNvSpPr/>
          <p:nvPr/>
        </p:nvSpPr>
        <p:spPr>
          <a:xfrm flipV="1">
            <a:off x="11872703" y="6538709"/>
            <a:ext cx="319274" cy="319314"/>
          </a:xfrm>
          <a:custGeom>
            <a:avLst/>
            <a:gdLst>
              <a:gd name="connsiteX0" fmla="*/ 21804 w 319274"/>
              <a:gd name="connsiteY0" fmla="*/ 64629 h 319314"/>
              <a:gd name="connsiteX1" fmla="*/ 21804 w 319274"/>
              <a:gd name="connsiteY1" fmla="*/ 64629 h 319314"/>
              <a:gd name="connsiteX2" fmla="*/ 21804 w 319274"/>
              <a:gd name="connsiteY2" fmla="*/ 21913 h 319314"/>
              <a:gd name="connsiteX3" fmla="*/ 64522 w 319274"/>
              <a:gd name="connsiteY3" fmla="*/ 21913 h 319314"/>
              <a:gd name="connsiteX4" fmla="*/ 21804 w 319274"/>
              <a:gd name="connsiteY4" fmla="*/ 64629 h 319314"/>
              <a:gd name="connsiteX5" fmla="*/ 31843 w 319274"/>
              <a:gd name="connsiteY5" fmla="*/ 74180 h 319314"/>
              <a:gd name="connsiteX6" fmla="*/ 31843 w 319274"/>
              <a:gd name="connsiteY6" fmla="*/ 74180 h 319314"/>
              <a:gd name="connsiteX7" fmla="*/ 210550 w 319274"/>
              <a:gd name="connsiteY7" fmla="*/ 252963 h 319314"/>
              <a:gd name="connsiteX8" fmla="*/ 201985 w 319274"/>
              <a:gd name="connsiteY8" fmla="*/ 261442 h 319314"/>
              <a:gd name="connsiteX9" fmla="*/ 23371 w 319274"/>
              <a:gd name="connsiteY9" fmla="*/ 82903 h 319314"/>
              <a:gd name="connsiteX10" fmla="*/ 31843 w 319274"/>
              <a:gd name="connsiteY10" fmla="*/ 74180 h 319314"/>
              <a:gd name="connsiteX11" fmla="*/ 252769 w 319274"/>
              <a:gd name="connsiteY11" fmla="*/ 210491 h 319314"/>
              <a:gd name="connsiteX12" fmla="*/ 252769 w 319274"/>
              <a:gd name="connsiteY12" fmla="*/ 210491 h 319314"/>
              <a:gd name="connsiteX13" fmla="*/ 74239 w 319274"/>
              <a:gd name="connsiteY13" fmla="*/ 31951 h 319314"/>
              <a:gd name="connsiteX14" fmla="*/ 82634 w 319274"/>
              <a:gd name="connsiteY14" fmla="*/ 23312 h 319314"/>
              <a:gd name="connsiteX15" fmla="*/ 261418 w 319274"/>
              <a:gd name="connsiteY15" fmla="*/ 202094 h 319314"/>
              <a:gd name="connsiteX16" fmla="*/ 252769 w 319274"/>
              <a:gd name="connsiteY16" fmla="*/ 210491 h 319314"/>
              <a:gd name="connsiteX17" fmla="*/ 257625 w 319274"/>
              <a:gd name="connsiteY17" fmla="*/ 225468 h 319314"/>
              <a:gd name="connsiteX18" fmla="*/ 257625 w 319274"/>
              <a:gd name="connsiteY18" fmla="*/ 225468 h 319314"/>
              <a:gd name="connsiteX19" fmla="*/ 257793 w 319274"/>
              <a:gd name="connsiteY19" fmla="*/ 225383 h 319314"/>
              <a:gd name="connsiteX20" fmla="*/ 257961 w 319274"/>
              <a:gd name="connsiteY20" fmla="*/ 225307 h 319314"/>
              <a:gd name="connsiteX21" fmla="*/ 257961 w 319274"/>
              <a:gd name="connsiteY21" fmla="*/ 225140 h 319314"/>
              <a:gd name="connsiteX22" fmla="*/ 258121 w 319274"/>
              <a:gd name="connsiteY22" fmla="*/ 224810 h 319314"/>
              <a:gd name="connsiteX23" fmla="*/ 271127 w 319274"/>
              <a:gd name="connsiteY23" fmla="*/ 211889 h 319314"/>
              <a:gd name="connsiteX24" fmla="*/ 291870 w 319274"/>
              <a:gd name="connsiteY24" fmla="*/ 232548 h 319314"/>
              <a:gd name="connsiteX25" fmla="*/ 291870 w 319274"/>
              <a:gd name="connsiteY25" fmla="*/ 246381 h 319314"/>
              <a:gd name="connsiteX26" fmla="*/ 246431 w 319274"/>
              <a:gd name="connsiteY26" fmla="*/ 291812 h 319314"/>
              <a:gd name="connsiteX27" fmla="*/ 232852 w 319274"/>
              <a:gd name="connsiteY27" fmla="*/ 292308 h 319314"/>
              <a:gd name="connsiteX28" fmla="*/ 211865 w 319274"/>
              <a:gd name="connsiteY28" fmla="*/ 271237 h 319314"/>
              <a:gd name="connsiteX29" fmla="*/ 224871 w 319274"/>
              <a:gd name="connsiteY29" fmla="*/ 258061 h 319314"/>
              <a:gd name="connsiteX30" fmla="*/ 225030 w 319274"/>
              <a:gd name="connsiteY30" fmla="*/ 258061 h 319314"/>
              <a:gd name="connsiteX31" fmla="*/ 225115 w 319274"/>
              <a:gd name="connsiteY31" fmla="*/ 257902 h 319314"/>
              <a:gd name="connsiteX32" fmla="*/ 225198 w 319274"/>
              <a:gd name="connsiteY32" fmla="*/ 257818 h 319314"/>
              <a:gd name="connsiteX33" fmla="*/ 225359 w 319274"/>
              <a:gd name="connsiteY33" fmla="*/ 257658 h 319314"/>
              <a:gd name="connsiteX34" fmla="*/ 225527 w 319274"/>
              <a:gd name="connsiteY34" fmla="*/ 257573 h 319314"/>
              <a:gd name="connsiteX35" fmla="*/ 225612 w 319274"/>
              <a:gd name="connsiteY35" fmla="*/ 257405 h 319314"/>
              <a:gd name="connsiteX36" fmla="*/ 257296 w 319274"/>
              <a:gd name="connsiteY36" fmla="*/ 225721 h 319314"/>
              <a:gd name="connsiteX37" fmla="*/ 257464 w 319274"/>
              <a:gd name="connsiteY37" fmla="*/ 225552 h 319314"/>
              <a:gd name="connsiteX38" fmla="*/ 257625 w 319274"/>
              <a:gd name="connsiteY38" fmla="*/ 225468 h 319314"/>
              <a:gd name="connsiteX39" fmla="*/ 64361 w 319274"/>
              <a:gd name="connsiteY39" fmla="*/ 41830 h 319314"/>
              <a:gd name="connsiteX40" fmla="*/ 64361 w 319274"/>
              <a:gd name="connsiteY40" fmla="*/ 41830 h 319314"/>
              <a:gd name="connsiteX41" fmla="*/ 242975 w 319274"/>
              <a:gd name="connsiteY41" fmla="*/ 220369 h 319314"/>
              <a:gd name="connsiteX42" fmla="*/ 220419 w 319274"/>
              <a:gd name="connsiteY42" fmla="*/ 243084 h 319314"/>
              <a:gd name="connsiteX43" fmla="*/ 41721 w 319274"/>
              <a:gd name="connsiteY43" fmla="*/ 64302 h 319314"/>
              <a:gd name="connsiteX44" fmla="*/ 64361 w 319274"/>
              <a:gd name="connsiteY44" fmla="*/ 41830 h 319314"/>
              <a:gd name="connsiteX45" fmla="*/ 175806 w 319274"/>
              <a:gd name="connsiteY45" fmla="*/ 83729 h 319314"/>
              <a:gd name="connsiteX46" fmla="*/ 175806 w 319274"/>
              <a:gd name="connsiteY46" fmla="*/ 83729 h 319314"/>
              <a:gd name="connsiteX47" fmla="*/ 232767 w 319274"/>
              <a:gd name="connsiteY47" fmla="*/ 26683 h 319314"/>
              <a:gd name="connsiteX48" fmla="*/ 289898 w 319274"/>
              <a:gd name="connsiteY48" fmla="*/ 83814 h 319314"/>
              <a:gd name="connsiteX49" fmla="*/ 279851 w 319274"/>
              <a:gd name="connsiteY49" fmla="*/ 93769 h 319314"/>
              <a:gd name="connsiteX50" fmla="*/ 259605 w 319274"/>
              <a:gd name="connsiteY50" fmla="*/ 73438 h 319314"/>
              <a:gd name="connsiteX51" fmla="*/ 249726 w 319274"/>
              <a:gd name="connsiteY51" fmla="*/ 73438 h 319314"/>
              <a:gd name="connsiteX52" fmla="*/ 249726 w 319274"/>
              <a:gd name="connsiteY52" fmla="*/ 83316 h 319314"/>
              <a:gd name="connsiteX53" fmla="*/ 269973 w 319274"/>
              <a:gd name="connsiteY53" fmla="*/ 103563 h 319314"/>
              <a:gd name="connsiteX54" fmla="*/ 253511 w 319274"/>
              <a:gd name="connsiteY54" fmla="*/ 119948 h 319314"/>
              <a:gd name="connsiteX55" fmla="*/ 243303 w 319274"/>
              <a:gd name="connsiteY55" fmla="*/ 109741 h 319314"/>
              <a:gd name="connsiteX56" fmla="*/ 233509 w 319274"/>
              <a:gd name="connsiteY56" fmla="*/ 109741 h 319314"/>
              <a:gd name="connsiteX57" fmla="*/ 233509 w 319274"/>
              <a:gd name="connsiteY57" fmla="*/ 119619 h 319314"/>
              <a:gd name="connsiteX58" fmla="*/ 243801 w 319274"/>
              <a:gd name="connsiteY58" fmla="*/ 129826 h 319314"/>
              <a:gd name="connsiteX59" fmla="*/ 232852 w 319274"/>
              <a:gd name="connsiteY59" fmla="*/ 140767 h 319314"/>
              <a:gd name="connsiteX60" fmla="*/ 175806 w 319274"/>
              <a:gd name="connsiteY60" fmla="*/ 83729 h 319314"/>
              <a:gd name="connsiteX61" fmla="*/ 249314 w 319274"/>
              <a:gd name="connsiteY61" fmla="*/ 157153 h 319314"/>
              <a:gd name="connsiteX62" fmla="*/ 249314 w 319274"/>
              <a:gd name="connsiteY62" fmla="*/ 157153 h 319314"/>
              <a:gd name="connsiteX63" fmla="*/ 314511 w 319274"/>
              <a:gd name="connsiteY63" fmla="*/ 91955 h 319314"/>
              <a:gd name="connsiteX64" fmla="*/ 314511 w 319274"/>
              <a:gd name="connsiteY64" fmla="*/ 75579 h 319314"/>
              <a:gd name="connsiteX65" fmla="*/ 241003 w 319274"/>
              <a:gd name="connsiteY65" fmla="*/ 2156 h 319314"/>
              <a:gd name="connsiteX66" fmla="*/ 224702 w 319274"/>
              <a:gd name="connsiteY66" fmla="*/ 2156 h 319314"/>
              <a:gd name="connsiteX67" fmla="*/ 224373 w 319274"/>
              <a:gd name="connsiteY67" fmla="*/ 2324 h 319314"/>
              <a:gd name="connsiteX68" fmla="*/ 159345 w 319274"/>
              <a:gd name="connsiteY68" fmla="*/ 67344 h 319314"/>
              <a:gd name="connsiteX69" fmla="*/ 94317 w 319274"/>
              <a:gd name="connsiteY69" fmla="*/ 2156 h 319314"/>
              <a:gd name="connsiteX70" fmla="*/ 85762 w 319274"/>
              <a:gd name="connsiteY70" fmla="*/ -1300 h 319314"/>
              <a:gd name="connsiteX71" fmla="*/ 10197 w 319274"/>
              <a:gd name="connsiteY71" fmla="*/ -1300 h 319314"/>
              <a:gd name="connsiteX72" fmla="*/ -1325 w 319274"/>
              <a:gd name="connsiteY72" fmla="*/ 10635 h 319314"/>
              <a:gd name="connsiteX73" fmla="*/ -1325 w 319274"/>
              <a:gd name="connsiteY73" fmla="*/ 86030 h 319314"/>
              <a:gd name="connsiteX74" fmla="*/ 2047 w 319274"/>
              <a:gd name="connsiteY74" fmla="*/ 94097 h 319314"/>
              <a:gd name="connsiteX75" fmla="*/ 67243 w 319274"/>
              <a:gd name="connsiteY75" fmla="*/ 159454 h 319314"/>
              <a:gd name="connsiteX76" fmla="*/ 1962 w 319274"/>
              <a:gd name="connsiteY76" fmla="*/ 224650 h 319314"/>
              <a:gd name="connsiteX77" fmla="*/ 1962 w 319274"/>
              <a:gd name="connsiteY77" fmla="*/ 241112 h 319314"/>
              <a:gd name="connsiteX78" fmla="*/ 75470 w 319274"/>
              <a:gd name="connsiteY78" fmla="*/ 314611 h 319314"/>
              <a:gd name="connsiteX79" fmla="*/ 91856 w 319274"/>
              <a:gd name="connsiteY79" fmla="*/ 314611 h 319314"/>
              <a:gd name="connsiteX80" fmla="*/ 157204 w 319274"/>
              <a:gd name="connsiteY80" fmla="*/ 249339 h 319314"/>
              <a:gd name="connsiteX81" fmla="*/ 216803 w 319274"/>
              <a:gd name="connsiteY81" fmla="*/ 309014 h 319314"/>
              <a:gd name="connsiteX82" fmla="*/ 262817 w 319274"/>
              <a:gd name="connsiteY82" fmla="*/ 308357 h 319314"/>
              <a:gd name="connsiteX83" fmla="*/ 315412 w 319274"/>
              <a:gd name="connsiteY83" fmla="*/ 251977 h 319314"/>
              <a:gd name="connsiteX84" fmla="*/ 308248 w 319274"/>
              <a:gd name="connsiteY84" fmla="*/ 216171 h 319314"/>
              <a:gd name="connsiteX85" fmla="*/ 249314 w 319274"/>
              <a:gd name="connsiteY85" fmla="*/ 157153 h 319314"/>
              <a:gd name="connsiteX86" fmla="*/ 84277 w 319274"/>
              <a:gd name="connsiteY86" fmla="*/ 248849 h 319314"/>
              <a:gd name="connsiteX87" fmla="*/ 74568 w 319274"/>
              <a:gd name="connsiteY87" fmla="*/ 248849 h 319314"/>
              <a:gd name="connsiteX88" fmla="*/ 74568 w 319274"/>
              <a:gd name="connsiteY88" fmla="*/ 258560 h 319314"/>
              <a:gd name="connsiteX89" fmla="*/ 94730 w 319274"/>
              <a:gd name="connsiteY89" fmla="*/ 278889 h 319314"/>
              <a:gd name="connsiteX90" fmla="*/ 83781 w 319274"/>
              <a:gd name="connsiteY90" fmla="*/ 289838 h 319314"/>
              <a:gd name="connsiteX91" fmla="*/ 26659 w 319274"/>
              <a:gd name="connsiteY91" fmla="*/ 232877 h 319314"/>
              <a:gd name="connsiteX92" fmla="*/ 83621 w 319274"/>
              <a:gd name="connsiteY92" fmla="*/ 175915 h 319314"/>
              <a:gd name="connsiteX93" fmla="*/ 140743 w 319274"/>
              <a:gd name="connsiteY93" fmla="*/ 233046 h 319314"/>
              <a:gd name="connsiteX94" fmla="*/ 130864 w 319274"/>
              <a:gd name="connsiteY94" fmla="*/ 242755 h 319314"/>
              <a:gd name="connsiteX95" fmla="*/ 120581 w 319274"/>
              <a:gd name="connsiteY95" fmla="*/ 232388 h 319314"/>
              <a:gd name="connsiteX96" fmla="*/ 110786 w 319274"/>
              <a:gd name="connsiteY96" fmla="*/ 232388 h 319314"/>
              <a:gd name="connsiteX97" fmla="*/ 110786 w 319274"/>
              <a:gd name="connsiteY97" fmla="*/ 242258 h 319314"/>
              <a:gd name="connsiteX98" fmla="*/ 121154 w 319274"/>
              <a:gd name="connsiteY98" fmla="*/ 252465 h 319314"/>
              <a:gd name="connsiteX99" fmla="*/ 104608 w 319274"/>
              <a:gd name="connsiteY99" fmla="*/ 269011 h 319314"/>
              <a:gd name="connsiteX100" fmla="*/ 84277 w 319274"/>
              <a:gd name="connsiteY100" fmla="*/ 248849 h 319314"/>
              <a:gd name="connsiteX101" fmla="*/ 84277 w 319274"/>
              <a:gd name="connsiteY101" fmla="*/ 248849 h 319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19274" h="319314">
                <a:moveTo>
                  <a:pt x="21804" y="64629"/>
                </a:moveTo>
                <a:lnTo>
                  <a:pt x="21804" y="64629"/>
                </a:lnTo>
                <a:cubicBezTo>
                  <a:pt x="21804" y="50393"/>
                  <a:pt x="21804" y="36233"/>
                  <a:pt x="21804" y="21913"/>
                </a:cubicBezTo>
                <a:lnTo>
                  <a:pt x="64522" y="21913"/>
                </a:lnTo>
                <a:lnTo>
                  <a:pt x="21804" y="64629"/>
                </a:lnTo>
                <a:close/>
                <a:moveTo>
                  <a:pt x="31843" y="74180"/>
                </a:moveTo>
                <a:lnTo>
                  <a:pt x="31843" y="74180"/>
                </a:lnTo>
                <a:lnTo>
                  <a:pt x="210550" y="252963"/>
                </a:lnTo>
                <a:lnTo>
                  <a:pt x="201985" y="261442"/>
                </a:lnTo>
                <a:lnTo>
                  <a:pt x="23371" y="82903"/>
                </a:lnTo>
                <a:lnTo>
                  <a:pt x="31843" y="74180"/>
                </a:lnTo>
                <a:close/>
                <a:moveTo>
                  <a:pt x="252769" y="210491"/>
                </a:moveTo>
                <a:lnTo>
                  <a:pt x="252769" y="210491"/>
                </a:lnTo>
                <a:cubicBezTo>
                  <a:pt x="193261" y="151058"/>
                  <a:pt x="133662" y="91552"/>
                  <a:pt x="74239" y="31951"/>
                </a:cubicBezTo>
                <a:lnTo>
                  <a:pt x="82634" y="23312"/>
                </a:lnTo>
                <a:lnTo>
                  <a:pt x="261418" y="202094"/>
                </a:lnTo>
                <a:lnTo>
                  <a:pt x="252769" y="210491"/>
                </a:lnTo>
                <a:close/>
                <a:moveTo>
                  <a:pt x="257625" y="225468"/>
                </a:moveTo>
                <a:lnTo>
                  <a:pt x="257625" y="225468"/>
                </a:lnTo>
                <a:lnTo>
                  <a:pt x="257793" y="225383"/>
                </a:lnTo>
                <a:lnTo>
                  <a:pt x="257961" y="225307"/>
                </a:lnTo>
                <a:lnTo>
                  <a:pt x="257961" y="225140"/>
                </a:lnTo>
                <a:lnTo>
                  <a:pt x="258121" y="224810"/>
                </a:lnTo>
                <a:lnTo>
                  <a:pt x="271127" y="211889"/>
                </a:lnTo>
                <a:lnTo>
                  <a:pt x="291870" y="232548"/>
                </a:lnTo>
                <a:cubicBezTo>
                  <a:pt x="295495" y="236172"/>
                  <a:pt x="295655" y="242755"/>
                  <a:pt x="291870" y="246381"/>
                </a:cubicBezTo>
                <a:cubicBezTo>
                  <a:pt x="276724" y="261602"/>
                  <a:pt x="261577" y="276749"/>
                  <a:pt x="246431" y="291812"/>
                </a:cubicBezTo>
                <a:cubicBezTo>
                  <a:pt x="242731" y="295436"/>
                  <a:pt x="236722" y="295763"/>
                  <a:pt x="232852" y="292308"/>
                </a:cubicBezTo>
                <a:lnTo>
                  <a:pt x="211865" y="271237"/>
                </a:lnTo>
                <a:lnTo>
                  <a:pt x="224871" y="258061"/>
                </a:lnTo>
                <a:lnTo>
                  <a:pt x="225030" y="258061"/>
                </a:lnTo>
                <a:lnTo>
                  <a:pt x="225115" y="257902"/>
                </a:lnTo>
                <a:lnTo>
                  <a:pt x="225198" y="257818"/>
                </a:lnTo>
                <a:lnTo>
                  <a:pt x="225359" y="257658"/>
                </a:lnTo>
                <a:lnTo>
                  <a:pt x="225527" y="257573"/>
                </a:lnTo>
                <a:lnTo>
                  <a:pt x="225612" y="257405"/>
                </a:lnTo>
                <a:lnTo>
                  <a:pt x="257296" y="225721"/>
                </a:lnTo>
                <a:lnTo>
                  <a:pt x="257464" y="225552"/>
                </a:lnTo>
                <a:lnTo>
                  <a:pt x="257625" y="225468"/>
                </a:lnTo>
                <a:close/>
                <a:moveTo>
                  <a:pt x="64361" y="41830"/>
                </a:moveTo>
                <a:lnTo>
                  <a:pt x="64361" y="41830"/>
                </a:lnTo>
                <a:cubicBezTo>
                  <a:pt x="123952" y="101421"/>
                  <a:pt x="183467" y="160853"/>
                  <a:pt x="242975" y="220369"/>
                </a:cubicBezTo>
                <a:cubicBezTo>
                  <a:pt x="235490" y="228022"/>
                  <a:pt x="227828" y="235592"/>
                  <a:pt x="220419" y="243084"/>
                </a:cubicBezTo>
                <a:lnTo>
                  <a:pt x="41721" y="64302"/>
                </a:lnTo>
                <a:lnTo>
                  <a:pt x="64361" y="41830"/>
                </a:lnTo>
                <a:close/>
                <a:moveTo>
                  <a:pt x="175806" y="83729"/>
                </a:moveTo>
                <a:lnTo>
                  <a:pt x="175806" y="83729"/>
                </a:lnTo>
                <a:lnTo>
                  <a:pt x="232767" y="26683"/>
                </a:lnTo>
                <a:lnTo>
                  <a:pt x="289898" y="83814"/>
                </a:lnTo>
                <a:lnTo>
                  <a:pt x="279851" y="93769"/>
                </a:lnTo>
                <a:lnTo>
                  <a:pt x="259605" y="73438"/>
                </a:lnTo>
                <a:cubicBezTo>
                  <a:pt x="256891" y="70725"/>
                  <a:pt x="252526" y="70725"/>
                  <a:pt x="249726" y="73438"/>
                </a:cubicBezTo>
                <a:cubicBezTo>
                  <a:pt x="247013" y="76152"/>
                  <a:pt x="247013" y="80433"/>
                  <a:pt x="249726" y="83316"/>
                </a:cubicBezTo>
                <a:lnTo>
                  <a:pt x="269973" y="103563"/>
                </a:lnTo>
                <a:lnTo>
                  <a:pt x="253511" y="119948"/>
                </a:lnTo>
                <a:lnTo>
                  <a:pt x="243303" y="109741"/>
                </a:lnTo>
                <a:cubicBezTo>
                  <a:pt x="240674" y="107018"/>
                  <a:pt x="236224" y="107018"/>
                  <a:pt x="233509" y="109741"/>
                </a:cubicBezTo>
                <a:cubicBezTo>
                  <a:pt x="230796" y="112540"/>
                  <a:pt x="230796" y="116896"/>
                  <a:pt x="233509" y="119619"/>
                </a:cubicBezTo>
                <a:lnTo>
                  <a:pt x="243801" y="129826"/>
                </a:lnTo>
                <a:lnTo>
                  <a:pt x="232852" y="140767"/>
                </a:lnTo>
                <a:lnTo>
                  <a:pt x="175806" y="83729"/>
                </a:lnTo>
                <a:close/>
                <a:moveTo>
                  <a:pt x="249314" y="157153"/>
                </a:moveTo>
                <a:lnTo>
                  <a:pt x="249314" y="157153"/>
                </a:lnTo>
                <a:lnTo>
                  <a:pt x="314511" y="91955"/>
                </a:lnTo>
                <a:cubicBezTo>
                  <a:pt x="319037" y="87429"/>
                  <a:pt x="319037" y="80105"/>
                  <a:pt x="314511" y="75579"/>
                </a:cubicBezTo>
                <a:lnTo>
                  <a:pt x="241003" y="2156"/>
                </a:lnTo>
                <a:cubicBezTo>
                  <a:pt x="236552" y="-2540"/>
                  <a:pt x="229151" y="-2540"/>
                  <a:pt x="224702" y="2156"/>
                </a:cubicBezTo>
                <a:lnTo>
                  <a:pt x="224373" y="2324"/>
                </a:lnTo>
                <a:lnTo>
                  <a:pt x="159345" y="67344"/>
                </a:lnTo>
                <a:lnTo>
                  <a:pt x="94317" y="2156"/>
                </a:lnTo>
                <a:cubicBezTo>
                  <a:pt x="92016" y="-70"/>
                  <a:pt x="88889" y="-1300"/>
                  <a:pt x="85762" y="-1300"/>
                </a:cubicBezTo>
                <a:lnTo>
                  <a:pt x="10197" y="-1300"/>
                </a:lnTo>
                <a:cubicBezTo>
                  <a:pt x="3614" y="-1300"/>
                  <a:pt x="-1325" y="4128"/>
                  <a:pt x="-1325" y="10635"/>
                </a:cubicBezTo>
                <a:cubicBezTo>
                  <a:pt x="-1325" y="35820"/>
                  <a:pt x="-1325" y="60846"/>
                  <a:pt x="-1325" y="86030"/>
                </a:cubicBezTo>
                <a:cubicBezTo>
                  <a:pt x="-1325" y="89242"/>
                  <a:pt x="-10" y="92124"/>
                  <a:pt x="2047" y="94097"/>
                </a:cubicBezTo>
                <a:lnTo>
                  <a:pt x="67243" y="159454"/>
                </a:lnTo>
                <a:lnTo>
                  <a:pt x="1962" y="224650"/>
                </a:lnTo>
                <a:cubicBezTo>
                  <a:pt x="-2479" y="229252"/>
                  <a:pt x="-2479" y="236501"/>
                  <a:pt x="1962" y="241112"/>
                </a:cubicBezTo>
                <a:lnTo>
                  <a:pt x="75470" y="314611"/>
                </a:lnTo>
                <a:cubicBezTo>
                  <a:pt x="79996" y="319061"/>
                  <a:pt x="87321" y="319061"/>
                  <a:pt x="91856" y="314611"/>
                </a:cubicBezTo>
                <a:lnTo>
                  <a:pt x="157204" y="249339"/>
                </a:lnTo>
                <a:lnTo>
                  <a:pt x="216803" y="309014"/>
                </a:lnTo>
                <a:cubicBezTo>
                  <a:pt x="229642" y="321117"/>
                  <a:pt x="250384" y="320705"/>
                  <a:pt x="262817" y="308357"/>
                </a:cubicBezTo>
                <a:cubicBezTo>
                  <a:pt x="276892" y="294280"/>
                  <a:pt x="308248" y="269668"/>
                  <a:pt x="315412" y="251977"/>
                </a:cubicBezTo>
                <a:cubicBezTo>
                  <a:pt x="319855" y="239543"/>
                  <a:pt x="318042" y="226050"/>
                  <a:pt x="308248" y="216171"/>
                </a:cubicBezTo>
                <a:lnTo>
                  <a:pt x="249314" y="157153"/>
                </a:lnTo>
                <a:close/>
                <a:moveTo>
                  <a:pt x="84277" y="248849"/>
                </a:moveTo>
                <a:cubicBezTo>
                  <a:pt x="81648" y="245966"/>
                  <a:pt x="77114" y="245966"/>
                  <a:pt x="74568" y="248849"/>
                </a:cubicBezTo>
                <a:cubicBezTo>
                  <a:pt x="71770" y="251395"/>
                  <a:pt x="71770" y="255846"/>
                  <a:pt x="74568" y="258560"/>
                </a:cubicBezTo>
                <a:lnTo>
                  <a:pt x="94730" y="278889"/>
                </a:lnTo>
                <a:lnTo>
                  <a:pt x="83781" y="289838"/>
                </a:lnTo>
                <a:lnTo>
                  <a:pt x="26659" y="232877"/>
                </a:lnTo>
                <a:lnTo>
                  <a:pt x="83621" y="175915"/>
                </a:lnTo>
                <a:lnTo>
                  <a:pt x="140743" y="233046"/>
                </a:lnTo>
                <a:lnTo>
                  <a:pt x="130864" y="242755"/>
                </a:lnTo>
                <a:lnTo>
                  <a:pt x="120581" y="232388"/>
                </a:lnTo>
                <a:cubicBezTo>
                  <a:pt x="117858" y="229751"/>
                  <a:pt x="113585" y="229751"/>
                  <a:pt x="110786" y="232388"/>
                </a:cubicBezTo>
                <a:cubicBezTo>
                  <a:pt x="108149" y="235187"/>
                  <a:pt x="108149" y="239543"/>
                  <a:pt x="110786" y="242258"/>
                </a:cubicBezTo>
                <a:lnTo>
                  <a:pt x="121154" y="252465"/>
                </a:lnTo>
                <a:lnTo>
                  <a:pt x="104608" y="269011"/>
                </a:lnTo>
                <a:lnTo>
                  <a:pt x="84277" y="248849"/>
                </a:lnTo>
                <a:lnTo>
                  <a:pt x="84277" y="248849"/>
                </a:lnTo>
              </a:path>
            </a:pathLst>
          </a:custGeom>
          <a:solidFill>
            <a:schemeClr val="accent1"/>
          </a:solidFill>
          <a:ln w="119" cap="flat">
            <a:noFill/>
            <a:prstDash val="solid"/>
            <a:miter/>
          </a:ln>
        </p:spPr>
        <p:txBody>
          <a:bodyPr rtlCol="0" anchor="ctr"/>
          <a:lstStyle/>
          <a:p>
            <a:endParaRPr lang="zh-CN" altLang="en-US">
              <a:solidFill>
                <a:schemeClr val="tx1">
                  <a:lumMod val="95000"/>
                  <a:lumOff val="5000"/>
                </a:schemeClr>
              </a:solidFill>
              <a:cs typeface="Montserrat" panose="00000500000000000000" pitchFamily="2" charset="0"/>
            </a:endParaRPr>
          </a:p>
        </p:txBody>
      </p:sp>
      <p:pic>
        <p:nvPicPr>
          <p:cNvPr id="5" name="图片 4" descr="post_object_image_2219078613"/>
          <p:cNvPicPr>
            <a:picLocks noChangeAspect="1"/>
          </p:cNvPicPr>
          <p:nvPr/>
        </p:nvPicPr>
        <p:blipFill>
          <a:blip r:embed="rId3"/>
          <a:stretch>
            <a:fillRect/>
          </a:stretch>
        </p:blipFill>
        <p:spPr>
          <a:xfrm>
            <a:off x="1416912" y="1378232"/>
            <a:ext cx="4320488" cy="2897124"/>
          </a:xfrm>
          <a:prstGeom prst="rect">
            <a:avLst/>
          </a:prstGeom>
        </p:spPr>
      </p:pic>
      <p:pic>
        <p:nvPicPr>
          <p:cNvPr id="10" name="图片 9" descr="post_object_image_1132238182"/>
          <p:cNvPicPr>
            <a:picLocks noChangeAspect="1"/>
          </p:cNvPicPr>
          <p:nvPr/>
        </p:nvPicPr>
        <p:blipFill>
          <a:blip r:embed="rId4"/>
          <a:stretch>
            <a:fillRect/>
          </a:stretch>
        </p:blipFill>
        <p:spPr>
          <a:xfrm>
            <a:off x="7089568" y="1378232"/>
            <a:ext cx="4908105" cy="2897168"/>
          </a:xfrm>
          <a:prstGeom prst="rect">
            <a:avLst/>
          </a:prstGeom>
        </p:spPr>
      </p:pic>
      <p:sp>
        <p:nvSpPr>
          <p:cNvPr id="11" name="文本框 10"/>
          <p:cNvSpPr txBox="1"/>
          <p:nvPr userDrawn="1"/>
        </p:nvSpPr>
        <p:spPr>
          <a:xfrm>
            <a:off x="1237747" y="4583557"/>
            <a:ext cx="10759973" cy="2154996"/>
          </a:xfrm>
          <a:prstGeom prst="rect">
            <a:avLst/>
          </a:prstGeom>
        </p:spPr>
        <p:txBody>
          <a:bodyPr wrap="square" rtlCol="0">
            <a:noAutofit/>
          </a:bodyPr>
          <a:p>
            <a:r>
              <a:rPr lang="zh-CN" altLang="en-US" sz="1400" b="1"/>
              <a:t>共性</a:t>
            </a:r>
            <a:r>
              <a:rPr lang="zh-CN" altLang="en-US" sz="1400"/>
              <a:t>：积极情感均占绝对主导</a:t>
            </a:r>
            <a:endParaRPr lang="zh-CN" altLang="en-US" sz="1400"/>
          </a:p>
          <a:p>
            <a:r>
              <a:rPr lang="zh-CN" altLang="en-US" sz="1400"/>
              <a:t>两者的积极情感占比都超过</a:t>
            </a:r>
            <a:r>
              <a:rPr lang="en-US" altLang="zh-CN" sz="1400"/>
              <a:t> 50%</a:t>
            </a:r>
            <a:r>
              <a:rPr lang="zh-CN" altLang="en-US" sz="1400"/>
              <a:t>（赵丽颖</a:t>
            </a:r>
            <a:r>
              <a:rPr lang="en-US" altLang="zh-CN" sz="1400"/>
              <a:t> 82.5%</a:t>
            </a:r>
            <a:r>
              <a:rPr lang="zh-CN" altLang="en-US" sz="1400"/>
              <a:t>、洛天依</a:t>
            </a:r>
            <a:r>
              <a:rPr lang="en-US" altLang="zh-CN" sz="1400"/>
              <a:t> 59.6%</a:t>
            </a:r>
            <a:r>
              <a:rPr lang="zh-CN" altLang="en-US" sz="1400"/>
              <a:t>），消极情感占比均低于</a:t>
            </a:r>
            <a:r>
              <a:rPr lang="en-US" altLang="zh-CN" sz="1400"/>
              <a:t> 5%</a:t>
            </a:r>
            <a:r>
              <a:rPr lang="zh-CN" altLang="en-US" sz="1400"/>
              <a:t>，说明两类偶像的粉丝反馈均以正面情绪为主，受众认可度高。</a:t>
            </a:r>
            <a:endParaRPr lang="zh-CN" altLang="en-US" sz="1400"/>
          </a:p>
          <a:p>
            <a:r>
              <a:rPr lang="zh-CN" altLang="en-US" sz="1400" b="1"/>
              <a:t>差异</a:t>
            </a:r>
            <a:r>
              <a:rPr lang="zh-CN" altLang="en-US" sz="1400"/>
              <a:t>：积极情感浓度有明显差距</a:t>
            </a:r>
            <a:endParaRPr lang="zh-CN" altLang="en-US" sz="1400"/>
          </a:p>
          <a:p>
            <a:r>
              <a:rPr lang="zh-CN" altLang="en-US" sz="1400"/>
              <a:t>赵丽颖的积极情感占比（</a:t>
            </a:r>
            <a:r>
              <a:rPr lang="en-US" altLang="zh-CN" sz="1400"/>
              <a:t>82.5%</a:t>
            </a:r>
            <a:r>
              <a:rPr lang="zh-CN" altLang="en-US" sz="1400"/>
              <a:t>）远高于洛天依（</a:t>
            </a:r>
            <a:r>
              <a:rPr lang="en-US" altLang="zh-CN" sz="1400"/>
              <a:t>59.6%</a:t>
            </a:r>
            <a:r>
              <a:rPr lang="zh-CN" altLang="en-US" sz="1400"/>
              <a:t>），且中性情感占比（</a:t>
            </a:r>
            <a:r>
              <a:rPr lang="en-US" altLang="zh-CN" sz="1400"/>
              <a:t>14.1%</a:t>
            </a:r>
            <a:r>
              <a:rPr lang="zh-CN" altLang="en-US" sz="1400"/>
              <a:t>）远低于洛天依（</a:t>
            </a:r>
            <a:r>
              <a:rPr lang="en-US" altLang="zh-CN" sz="1400"/>
              <a:t>38.7%</a:t>
            </a:r>
            <a:r>
              <a:rPr lang="zh-CN" altLang="en-US" sz="1400"/>
              <a:t>）；</a:t>
            </a:r>
            <a:endParaRPr lang="zh-CN" altLang="en-US" sz="1400"/>
          </a:p>
          <a:p>
            <a:r>
              <a:rPr lang="zh-CN" altLang="en-US" sz="1400"/>
              <a:t>这说明赵丽颖粉丝的情感倾向更</a:t>
            </a:r>
            <a:r>
              <a:rPr lang="en-US" altLang="zh-CN" sz="1400"/>
              <a:t> “</a:t>
            </a:r>
            <a:r>
              <a:rPr lang="zh-CN" altLang="en-US" sz="1400"/>
              <a:t>极化</a:t>
            </a:r>
            <a:r>
              <a:rPr lang="en-US" altLang="zh-CN" sz="1400"/>
              <a:t>”</a:t>
            </a:r>
            <a:r>
              <a:rPr lang="zh-CN" altLang="en-US" sz="1400"/>
              <a:t>（正面情绪更集中），而洛天依粉丝的反馈中客观描述类内容占比更高。</a:t>
            </a:r>
            <a:endParaRPr lang="zh-CN" altLang="en-US" sz="1400"/>
          </a:p>
          <a:p>
            <a:r>
              <a:rPr lang="zh-CN" altLang="en-US" sz="1400" b="1"/>
              <a:t>总体来说</a:t>
            </a:r>
            <a:endParaRPr lang="zh-CN" altLang="en-US" sz="1400" b="1"/>
          </a:p>
          <a:p>
            <a:r>
              <a:rPr lang="zh-CN" altLang="en-US" sz="1400"/>
              <a:t>两类偶像的粉丝情感均以积极为主，但真实偶像（赵丽颖）的粉丝正面情绪浓度更高，虚拟偶像（洛天依）的粉丝反馈</a:t>
            </a:r>
            <a:endParaRPr lang="zh-CN" altLang="en-US" sz="1400"/>
          </a:p>
          <a:p>
            <a:r>
              <a:rPr lang="zh-CN" altLang="en-US" sz="1400"/>
              <a:t>更偏向</a:t>
            </a:r>
            <a:r>
              <a:rPr lang="en-US" altLang="zh-CN" sz="1400"/>
              <a:t> “</a:t>
            </a:r>
            <a:r>
              <a:rPr lang="zh-CN" altLang="en-US" sz="1400"/>
              <a:t>情感</a:t>
            </a:r>
            <a:r>
              <a:rPr lang="en-US" altLang="zh-CN" sz="1400"/>
              <a:t> + </a:t>
            </a:r>
            <a:r>
              <a:rPr lang="zh-CN" altLang="en-US" sz="1400"/>
              <a:t>客观内容</a:t>
            </a:r>
            <a:r>
              <a:rPr lang="en-US" altLang="zh-CN" sz="1400"/>
              <a:t>” </a:t>
            </a:r>
            <a:r>
              <a:rPr lang="zh-CN" altLang="en-US" sz="1400"/>
              <a:t>的混合模式。</a:t>
            </a:r>
            <a:endParaRPr lang="zh-CN" altLang="en-US" sz="14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矩形 13"/>
          <p:cNvSpPr/>
          <p:nvPr/>
        </p:nvSpPr>
        <p:spPr>
          <a:xfrm>
            <a:off x="717177" y="1828800"/>
            <a:ext cx="10757647" cy="4397188"/>
          </a:xfrm>
          <a:prstGeom prst="rect">
            <a:avLst/>
          </a:prstGeom>
          <a:solidFill>
            <a:schemeClr val="bg1"/>
          </a:solidFill>
          <a:ln>
            <a:solidFill>
              <a:srgbClr val="BE918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pic>
        <p:nvPicPr>
          <p:cNvPr id="7" name="图片 6"/>
          <p:cNvPicPr>
            <a:picLocks noChangeAspect="1"/>
          </p:cNvPicPr>
          <p:nvPr/>
        </p:nvPicPr>
        <p:blipFill rotWithShape="1">
          <a:blip r:embed="rId1"/>
          <a:srcRect r="24892" b="41298"/>
          <a:stretch>
            <a:fillRect/>
          </a:stretch>
        </p:blipFill>
        <p:spPr>
          <a:xfrm>
            <a:off x="-583" y="0"/>
            <a:ext cx="12595170" cy="4385477"/>
          </a:xfrm>
          <a:prstGeom prst="rect">
            <a:avLst/>
          </a:prstGeom>
        </p:spPr>
      </p:pic>
      <p:sp>
        <p:nvSpPr>
          <p:cNvPr id="8" name="文本框 7"/>
          <p:cNvSpPr txBox="1"/>
          <p:nvPr/>
        </p:nvSpPr>
        <p:spPr>
          <a:xfrm>
            <a:off x="4453987" y="4088565"/>
            <a:ext cx="2891444" cy="768350"/>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4400" dirty="0">
                <a:cs typeface="Montserrat" panose="00000500000000000000" pitchFamily="2" charset="0"/>
              </a:rPr>
              <a:t>知识</a:t>
            </a:r>
            <a:r>
              <a:rPr lang="zh-CN" altLang="en-US" sz="4400" dirty="0">
                <a:cs typeface="Arial" panose="020B0604020202020204" pitchFamily="34" charset="0"/>
              </a:rPr>
              <a:t>图谱</a:t>
            </a:r>
            <a:endParaRPr lang="zh-CN" altLang="en-US" sz="4400" dirty="0">
              <a:cs typeface="Montserrat" panose="00000500000000000000" pitchFamily="2" charset="0"/>
            </a:endParaRPr>
          </a:p>
        </p:txBody>
      </p:sp>
      <p:sp>
        <p:nvSpPr>
          <p:cNvPr id="11" name="文本框 10"/>
          <p:cNvSpPr txBox="1"/>
          <p:nvPr/>
        </p:nvSpPr>
        <p:spPr>
          <a:xfrm>
            <a:off x="4453987" y="2869141"/>
            <a:ext cx="2796611" cy="922020"/>
          </a:xfrm>
          <a:prstGeom prst="rect">
            <a:avLst/>
          </a:prstGeom>
          <a:noFill/>
        </p:spPr>
        <p:txBody>
          <a:bodyPr wrap="square">
            <a:spAutoFit/>
          </a:bodyPr>
          <a:lstStyle/>
          <a:p>
            <a:pPr algn="ctr"/>
            <a:r>
              <a:rPr lang="en-US" altLang="zh-CN" sz="5400" dirty="0">
                <a:gradFill>
                  <a:gsLst>
                    <a:gs pos="0">
                      <a:srgbClr val="BE9182"/>
                    </a:gs>
                    <a:gs pos="100000">
                      <a:srgbClr val="EFC79E"/>
                    </a:gs>
                  </a:gsLst>
                  <a:lin ang="5400000" scaled="1"/>
                </a:gradFill>
                <a:effectLst/>
                <a:ea typeface="+mj-ea"/>
                <a:cs typeface="Montserrat" panose="00000500000000000000" pitchFamily="2" charset="0"/>
              </a:rPr>
              <a:t>0</a:t>
            </a:r>
            <a:r>
              <a:rPr lang="en-US" altLang="zh-CN" sz="5400" dirty="0">
                <a:gradFill>
                  <a:gsLst>
                    <a:gs pos="0">
                      <a:srgbClr val="BE9182"/>
                    </a:gs>
                    <a:gs pos="100000">
                      <a:srgbClr val="EFC79E"/>
                    </a:gs>
                  </a:gsLst>
                  <a:lin ang="5400000" scaled="1"/>
                </a:gradFill>
                <a:effectLst/>
                <a:ea typeface="+mj-ea"/>
                <a:cs typeface="Arial" panose="020B0604020202020204" pitchFamily="34" charset="0"/>
              </a:rPr>
              <a:t>5</a:t>
            </a:r>
            <a:r>
              <a:rPr lang="en-US" altLang="zh-CN" sz="5400" dirty="0">
                <a:gradFill>
                  <a:gsLst>
                    <a:gs pos="0">
                      <a:srgbClr val="BE9182"/>
                    </a:gs>
                    <a:gs pos="100000">
                      <a:srgbClr val="EFC79E"/>
                    </a:gs>
                  </a:gsLst>
                  <a:lin ang="5400000" scaled="1"/>
                </a:gradFill>
                <a:effectLst/>
                <a:ea typeface="+mj-ea"/>
                <a:cs typeface="Montserrat" panose="00000500000000000000" pitchFamily="2" charset="0"/>
              </a:rPr>
              <a:t>.</a:t>
            </a:r>
            <a:endParaRPr lang="zh-CN" altLang="en-US" sz="5400" dirty="0">
              <a:gradFill>
                <a:gsLst>
                  <a:gs pos="0">
                    <a:srgbClr val="BE9182"/>
                  </a:gs>
                  <a:gs pos="100000">
                    <a:srgbClr val="EFC79E"/>
                  </a:gs>
                </a:gsLst>
                <a:lin ang="5400000" scaled="1"/>
              </a:gradFill>
              <a:effectLst/>
              <a:ea typeface="+mj-ea"/>
              <a:cs typeface="Montserrat" panose="00000500000000000000" pitchFamily="2" charset="0"/>
            </a:endParaRPr>
          </a:p>
        </p:txBody>
      </p:sp>
      <p:pic>
        <p:nvPicPr>
          <p:cNvPr id="13" name="图片 12"/>
          <p:cNvPicPr>
            <a:picLocks noChangeAspect="1"/>
          </p:cNvPicPr>
          <p:nvPr/>
        </p:nvPicPr>
        <p:blipFill>
          <a:blip r:embed="rId2"/>
          <a:srcRect l="14076" b="43669"/>
          <a:stretch>
            <a:fillRect/>
          </a:stretch>
        </p:blipFill>
        <p:spPr>
          <a:xfrm>
            <a:off x="-583" y="5003532"/>
            <a:ext cx="2875859" cy="1854491"/>
          </a:xfrm>
          <a:custGeom>
            <a:avLst/>
            <a:gdLst>
              <a:gd name="connsiteX0" fmla="*/ 0 w 2875859"/>
              <a:gd name="connsiteY0" fmla="*/ 0 h 1854491"/>
              <a:gd name="connsiteX1" fmla="*/ 2875859 w 2875859"/>
              <a:gd name="connsiteY1" fmla="*/ 0 h 1854491"/>
              <a:gd name="connsiteX2" fmla="*/ 2875859 w 2875859"/>
              <a:gd name="connsiteY2" fmla="*/ 1854491 h 1854491"/>
              <a:gd name="connsiteX3" fmla="*/ 0 w 2875859"/>
              <a:gd name="connsiteY3" fmla="*/ 1854491 h 1854491"/>
            </a:gdLst>
            <a:ahLst/>
            <a:cxnLst>
              <a:cxn ang="0">
                <a:pos x="connsiteX0" y="connsiteY0"/>
              </a:cxn>
              <a:cxn ang="0">
                <a:pos x="connsiteX1" y="connsiteY1"/>
              </a:cxn>
              <a:cxn ang="0">
                <a:pos x="connsiteX2" y="connsiteY2"/>
              </a:cxn>
              <a:cxn ang="0">
                <a:pos x="connsiteX3" y="connsiteY3"/>
              </a:cxn>
            </a:cxnLst>
            <a:rect l="l" t="t" r="r" b="b"/>
            <a:pathLst>
              <a:path w="2875859" h="1854491">
                <a:moveTo>
                  <a:pt x="0" y="0"/>
                </a:moveTo>
                <a:lnTo>
                  <a:pt x="2875859" y="0"/>
                </a:lnTo>
                <a:lnTo>
                  <a:pt x="2875859" y="1854491"/>
                </a:lnTo>
                <a:lnTo>
                  <a:pt x="0" y="1854491"/>
                </a:lnTo>
                <a:close/>
              </a:path>
            </a:pathLst>
          </a:custGeom>
        </p:spPr>
      </p:pic>
      <p:pic>
        <p:nvPicPr>
          <p:cNvPr id="3" name="图片 2" descr="图片包含 游戏机, 刀&#10;&#10;描述已自动生成"/>
          <p:cNvPicPr>
            <a:picLocks noChangeAspect="1"/>
          </p:cNvPicPr>
          <p:nvPr/>
        </p:nvPicPr>
        <p:blipFill>
          <a:blip r:embed="rId3"/>
          <a:srcRect l="21597" t="30204" r="16226"/>
          <a:stretch>
            <a:fillRect/>
          </a:stretch>
        </p:blipFill>
        <p:spPr>
          <a:xfrm>
            <a:off x="4259910" y="4350069"/>
            <a:ext cx="8334697" cy="2993257"/>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00" name="图片 99"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4699" t="20750" r="25073"/>
          <a:stretch>
            <a:fillRect/>
          </a:stretch>
        </p:blipFill>
        <p:spPr>
          <a:xfrm>
            <a:off x="0" y="0"/>
            <a:ext cx="11175398" cy="4704538"/>
          </a:xfrm>
          <a:custGeom>
            <a:avLst/>
            <a:gdLst>
              <a:gd name="connsiteX0" fmla="*/ 0 w 11175398"/>
              <a:gd name="connsiteY0" fmla="*/ 0 h 4704538"/>
              <a:gd name="connsiteX1" fmla="*/ 11175398 w 11175398"/>
              <a:gd name="connsiteY1" fmla="*/ 0 h 4704538"/>
              <a:gd name="connsiteX2" fmla="*/ 11175398 w 11175398"/>
              <a:gd name="connsiteY2" fmla="*/ 324500 h 4704538"/>
              <a:gd name="connsiteX3" fmla="*/ 9770600 w 11175398"/>
              <a:gd name="connsiteY3" fmla="*/ 1412085 h 4704538"/>
              <a:gd name="connsiteX4" fmla="*/ 9145033 w 11175398"/>
              <a:gd name="connsiteY4" fmla="*/ 2174971 h 4704538"/>
              <a:gd name="connsiteX5" fmla="*/ 4750813 w 11175398"/>
              <a:gd name="connsiteY5" fmla="*/ 2815796 h 4704538"/>
              <a:gd name="connsiteX6" fmla="*/ 4582980 w 11175398"/>
              <a:gd name="connsiteY6" fmla="*/ 2861569 h 4704538"/>
              <a:gd name="connsiteX7" fmla="*/ 3148753 w 11175398"/>
              <a:gd name="connsiteY7" fmla="*/ 3517650 h 4704538"/>
              <a:gd name="connsiteX8" fmla="*/ 2874115 w 11175398"/>
              <a:gd name="connsiteY8" fmla="*/ 4524659 h 4704538"/>
              <a:gd name="connsiteX9" fmla="*/ 2975297 w 11175398"/>
              <a:gd name="connsiteY9" fmla="*/ 4704538 h 4704538"/>
              <a:gd name="connsiteX10" fmla="*/ 0 w 11175398"/>
              <a:gd name="connsiteY10" fmla="*/ 4704538 h 470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5398" h="4704538">
                <a:moveTo>
                  <a:pt x="0" y="0"/>
                </a:moveTo>
                <a:lnTo>
                  <a:pt x="11175398" y="0"/>
                </a:lnTo>
                <a:lnTo>
                  <a:pt x="11175398" y="324500"/>
                </a:lnTo>
                <a:lnTo>
                  <a:pt x="9770600" y="1412085"/>
                </a:lnTo>
                <a:lnTo>
                  <a:pt x="9145033" y="2174971"/>
                </a:lnTo>
                <a:lnTo>
                  <a:pt x="4750813" y="2815796"/>
                </a:lnTo>
                <a:lnTo>
                  <a:pt x="4582980" y="2861569"/>
                </a:lnTo>
                <a:lnTo>
                  <a:pt x="3148753" y="3517650"/>
                </a:lnTo>
                <a:lnTo>
                  <a:pt x="2874115" y="4524659"/>
                </a:lnTo>
                <a:lnTo>
                  <a:pt x="2975297" y="4704538"/>
                </a:lnTo>
                <a:lnTo>
                  <a:pt x="0" y="4704538"/>
                </a:lnTo>
                <a:close/>
              </a:path>
            </a:pathLst>
          </a:custGeom>
        </p:spPr>
      </p:pic>
      <p:pic>
        <p:nvPicPr>
          <p:cNvPr id="99" name="图片 98"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4934" t="43430" r="25816" b="23957"/>
          <a:stretch>
            <a:fillRect/>
          </a:stretch>
        </p:blipFill>
        <p:spPr>
          <a:xfrm>
            <a:off x="4909010" y="4921980"/>
            <a:ext cx="7282967" cy="1936043"/>
          </a:xfrm>
          <a:custGeom>
            <a:avLst/>
            <a:gdLst>
              <a:gd name="connsiteX0" fmla="*/ 7282967 w 7282967"/>
              <a:gd name="connsiteY0" fmla="*/ 0 h 1936043"/>
              <a:gd name="connsiteX1" fmla="*/ 7282967 w 7282967"/>
              <a:gd name="connsiteY1" fmla="*/ 1936043 h 1936043"/>
              <a:gd name="connsiteX2" fmla="*/ 0 w 7282967"/>
              <a:gd name="connsiteY2" fmla="*/ 1936043 h 1936043"/>
              <a:gd name="connsiteX3" fmla="*/ 518141 w 7282967"/>
              <a:gd name="connsiteY3" fmla="*/ 1616962 h 1936043"/>
              <a:gd name="connsiteX4" fmla="*/ 3234013 w 7282967"/>
              <a:gd name="connsiteY4" fmla="*/ 1220261 h 1936043"/>
              <a:gd name="connsiteX5" fmla="*/ 5629475 w 7282967"/>
              <a:gd name="connsiteY5" fmla="*/ 747271 h 1936043"/>
              <a:gd name="connsiteX6" fmla="*/ 6651740 w 7282967"/>
              <a:gd name="connsiteY6" fmla="*/ 426860 h 1936043"/>
              <a:gd name="connsiteX7" fmla="*/ 7094214 w 7282967"/>
              <a:gd name="connsiteY7" fmla="*/ 14902 h 193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2967" h="1936043">
                <a:moveTo>
                  <a:pt x="7282967" y="0"/>
                </a:moveTo>
                <a:lnTo>
                  <a:pt x="7282967" y="1936043"/>
                </a:lnTo>
                <a:lnTo>
                  <a:pt x="0" y="1936043"/>
                </a:lnTo>
                <a:lnTo>
                  <a:pt x="518141" y="1616962"/>
                </a:lnTo>
                <a:lnTo>
                  <a:pt x="3234013" y="1220261"/>
                </a:lnTo>
                <a:lnTo>
                  <a:pt x="5629475" y="747271"/>
                </a:lnTo>
                <a:lnTo>
                  <a:pt x="6651740" y="426860"/>
                </a:lnTo>
                <a:lnTo>
                  <a:pt x="7094214" y="14902"/>
                </a:lnTo>
                <a:close/>
              </a:path>
            </a:pathLst>
          </a:custGeom>
        </p:spPr>
      </p:pic>
      <p:sp>
        <p:nvSpPr>
          <p:cNvPr id="2" name="-文本框 6"/>
          <p:cNvSpPr txBox="1"/>
          <p:nvPr>
            <p:custDataLst>
              <p:tags r:id="rId2"/>
            </p:custDataLst>
          </p:nvPr>
        </p:nvSpPr>
        <p:spPr>
          <a:xfrm>
            <a:off x="5180688" y="402976"/>
            <a:ext cx="2275163" cy="583565"/>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3200" dirty="0">
                <a:cs typeface="Montserrat" panose="00000500000000000000" pitchFamily="2" charset="0"/>
              </a:rPr>
              <a:t>知识图谱</a:t>
            </a:r>
            <a:endParaRPr lang="en-US" altLang="zh-CN" sz="3200" dirty="0">
              <a:cs typeface="Montserrat" panose="00000500000000000000" pitchFamily="2" charset="0"/>
            </a:endParaRPr>
          </a:p>
        </p:txBody>
      </p:sp>
      <p:sp>
        <p:nvSpPr>
          <p:cNvPr id="37" name="图形 55"/>
          <p:cNvSpPr/>
          <p:nvPr/>
        </p:nvSpPr>
        <p:spPr>
          <a:xfrm flipV="1">
            <a:off x="11872703" y="6538709"/>
            <a:ext cx="319274" cy="319314"/>
          </a:xfrm>
          <a:custGeom>
            <a:avLst/>
            <a:gdLst>
              <a:gd name="connsiteX0" fmla="*/ 21804 w 319274"/>
              <a:gd name="connsiteY0" fmla="*/ 64629 h 319314"/>
              <a:gd name="connsiteX1" fmla="*/ 21804 w 319274"/>
              <a:gd name="connsiteY1" fmla="*/ 64629 h 319314"/>
              <a:gd name="connsiteX2" fmla="*/ 21804 w 319274"/>
              <a:gd name="connsiteY2" fmla="*/ 21913 h 319314"/>
              <a:gd name="connsiteX3" fmla="*/ 64522 w 319274"/>
              <a:gd name="connsiteY3" fmla="*/ 21913 h 319314"/>
              <a:gd name="connsiteX4" fmla="*/ 21804 w 319274"/>
              <a:gd name="connsiteY4" fmla="*/ 64629 h 319314"/>
              <a:gd name="connsiteX5" fmla="*/ 31843 w 319274"/>
              <a:gd name="connsiteY5" fmla="*/ 74180 h 319314"/>
              <a:gd name="connsiteX6" fmla="*/ 31843 w 319274"/>
              <a:gd name="connsiteY6" fmla="*/ 74180 h 319314"/>
              <a:gd name="connsiteX7" fmla="*/ 210550 w 319274"/>
              <a:gd name="connsiteY7" fmla="*/ 252963 h 319314"/>
              <a:gd name="connsiteX8" fmla="*/ 201985 w 319274"/>
              <a:gd name="connsiteY8" fmla="*/ 261442 h 319314"/>
              <a:gd name="connsiteX9" fmla="*/ 23371 w 319274"/>
              <a:gd name="connsiteY9" fmla="*/ 82903 h 319314"/>
              <a:gd name="connsiteX10" fmla="*/ 31843 w 319274"/>
              <a:gd name="connsiteY10" fmla="*/ 74180 h 319314"/>
              <a:gd name="connsiteX11" fmla="*/ 252769 w 319274"/>
              <a:gd name="connsiteY11" fmla="*/ 210491 h 319314"/>
              <a:gd name="connsiteX12" fmla="*/ 252769 w 319274"/>
              <a:gd name="connsiteY12" fmla="*/ 210491 h 319314"/>
              <a:gd name="connsiteX13" fmla="*/ 74239 w 319274"/>
              <a:gd name="connsiteY13" fmla="*/ 31951 h 319314"/>
              <a:gd name="connsiteX14" fmla="*/ 82634 w 319274"/>
              <a:gd name="connsiteY14" fmla="*/ 23312 h 319314"/>
              <a:gd name="connsiteX15" fmla="*/ 261418 w 319274"/>
              <a:gd name="connsiteY15" fmla="*/ 202094 h 319314"/>
              <a:gd name="connsiteX16" fmla="*/ 252769 w 319274"/>
              <a:gd name="connsiteY16" fmla="*/ 210491 h 319314"/>
              <a:gd name="connsiteX17" fmla="*/ 257625 w 319274"/>
              <a:gd name="connsiteY17" fmla="*/ 225468 h 319314"/>
              <a:gd name="connsiteX18" fmla="*/ 257625 w 319274"/>
              <a:gd name="connsiteY18" fmla="*/ 225468 h 319314"/>
              <a:gd name="connsiteX19" fmla="*/ 257793 w 319274"/>
              <a:gd name="connsiteY19" fmla="*/ 225383 h 319314"/>
              <a:gd name="connsiteX20" fmla="*/ 257961 w 319274"/>
              <a:gd name="connsiteY20" fmla="*/ 225307 h 319314"/>
              <a:gd name="connsiteX21" fmla="*/ 257961 w 319274"/>
              <a:gd name="connsiteY21" fmla="*/ 225140 h 319314"/>
              <a:gd name="connsiteX22" fmla="*/ 258121 w 319274"/>
              <a:gd name="connsiteY22" fmla="*/ 224810 h 319314"/>
              <a:gd name="connsiteX23" fmla="*/ 271127 w 319274"/>
              <a:gd name="connsiteY23" fmla="*/ 211889 h 319314"/>
              <a:gd name="connsiteX24" fmla="*/ 291870 w 319274"/>
              <a:gd name="connsiteY24" fmla="*/ 232548 h 319314"/>
              <a:gd name="connsiteX25" fmla="*/ 291870 w 319274"/>
              <a:gd name="connsiteY25" fmla="*/ 246381 h 319314"/>
              <a:gd name="connsiteX26" fmla="*/ 246431 w 319274"/>
              <a:gd name="connsiteY26" fmla="*/ 291812 h 319314"/>
              <a:gd name="connsiteX27" fmla="*/ 232852 w 319274"/>
              <a:gd name="connsiteY27" fmla="*/ 292308 h 319314"/>
              <a:gd name="connsiteX28" fmla="*/ 211865 w 319274"/>
              <a:gd name="connsiteY28" fmla="*/ 271237 h 319314"/>
              <a:gd name="connsiteX29" fmla="*/ 224871 w 319274"/>
              <a:gd name="connsiteY29" fmla="*/ 258061 h 319314"/>
              <a:gd name="connsiteX30" fmla="*/ 225030 w 319274"/>
              <a:gd name="connsiteY30" fmla="*/ 258061 h 319314"/>
              <a:gd name="connsiteX31" fmla="*/ 225115 w 319274"/>
              <a:gd name="connsiteY31" fmla="*/ 257902 h 319314"/>
              <a:gd name="connsiteX32" fmla="*/ 225198 w 319274"/>
              <a:gd name="connsiteY32" fmla="*/ 257818 h 319314"/>
              <a:gd name="connsiteX33" fmla="*/ 225359 w 319274"/>
              <a:gd name="connsiteY33" fmla="*/ 257658 h 319314"/>
              <a:gd name="connsiteX34" fmla="*/ 225527 w 319274"/>
              <a:gd name="connsiteY34" fmla="*/ 257573 h 319314"/>
              <a:gd name="connsiteX35" fmla="*/ 225612 w 319274"/>
              <a:gd name="connsiteY35" fmla="*/ 257405 h 319314"/>
              <a:gd name="connsiteX36" fmla="*/ 257296 w 319274"/>
              <a:gd name="connsiteY36" fmla="*/ 225721 h 319314"/>
              <a:gd name="connsiteX37" fmla="*/ 257464 w 319274"/>
              <a:gd name="connsiteY37" fmla="*/ 225552 h 319314"/>
              <a:gd name="connsiteX38" fmla="*/ 257625 w 319274"/>
              <a:gd name="connsiteY38" fmla="*/ 225468 h 319314"/>
              <a:gd name="connsiteX39" fmla="*/ 64361 w 319274"/>
              <a:gd name="connsiteY39" fmla="*/ 41830 h 319314"/>
              <a:gd name="connsiteX40" fmla="*/ 64361 w 319274"/>
              <a:gd name="connsiteY40" fmla="*/ 41830 h 319314"/>
              <a:gd name="connsiteX41" fmla="*/ 242975 w 319274"/>
              <a:gd name="connsiteY41" fmla="*/ 220369 h 319314"/>
              <a:gd name="connsiteX42" fmla="*/ 220419 w 319274"/>
              <a:gd name="connsiteY42" fmla="*/ 243084 h 319314"/>
              <a:gd name="connsiteX43" fmla="*/ 41721 w 319274"/>
              <a:gd name="connsiteY43" fmla="*/ 64302 h 319314"/>
              <a:gd name="connsiteX44" fmla="*/ 64361 w 319274"/>
              <a:gd name="connsiteY44" fmla="*/ 41830 h 319314"/>
              <a:gd name="connsiteX45" fmla="*/ 175806 w 319274"/>
              <a:gd name="connsiteY45" fmla="*/ 83729 h 319314"/>
              <a:gd name="connsiteX46" fmla="*/ 175806 w 319274"/>
              <a:gd name="connsiteY46" fmla="*/ 83729 h 319314"/>
              <a:gd name="connsiteX47" fmla="*/ 232767 w 319274"/>
              <a:gd name="connsiteY47" fmla="*/ 26683 h 319314"/>
              <a:gd name="connsiteX48" fmla="*/ 289898 w 319274"/>
              <a:gd name="connsiteY48" fmla="*/ 83814 h 319314"/>
              <a:gd name="connsiteX49" fmla="*/ 279851 w 319274"/>
              <a:gd name="connsiteY49" fmla="*/ 93769 h 319314"/>
              <a:gd name="connsiteX50" fmla="*/ 259605 w 319274"/>
              <a:gd name="connsiteY50" fmla="*/ 73438 h 319314"/>
              <a:gd name="connsiteX51" fmla="*/ 249726 w 319274"/>
              <a:gd name="connsiteY51" fmla="*/ 73438 h 319314"/>
              <a:gd name="connsiteX52" fmla="*/ 249726 w 319274"/>
              <a:gd name="connsiteY52" fmla="*/ 83316 h 319314"/>
              <a:gd name="connsiteX53" fmla="*/ 269973 w 319274"/>
              <a:gd name="connsiteY53" fmla="*/ 103563 h 319314"/>
              <a:gd name="connsiteX54" fmla="*/ 253511 w 319274"/>
              <a:gd name="connsiteY54" fmla="*/ 119948 h 319314"/>
              <a:gd name="connsiteX55" fmla="*/ 243303 w 319274"/>
              <a:gd name="connsiteY55" fmla="*/ 109741 h 319314"/>
              <a:gd name="connsiteX56" fmla="*/ 233509 w 319274"/>
              <a:gd name="connsiteY56" fmla="*/ 109741 h 319314"/>
              <a:gd name="connsiteX57" fmla="*/ 233509 w 319274"/>
              <a:gd name="connsiteY57" fmla="*/ 119619 h 319314"/>
              <a:gd name="connsiteX58" fmla="*/ 243801 w 319274"/>
              <a:gd name="connsiteY58" fmla="*/ 129826 h 319314"/>
              <a:gd name="connsiteX59" fmla="*/ 232852 w 319274"/>
              <a:gd name="connsiteY59" fmla="*/ 140767 h 319314"/>
              <a:gd name="connsiteX60" fmla="*/ 175806 w 319274"/>
              <a:gd name="connsiteY60" fmla="*/ 83729 h 319314"/>
              <a:gd name="connsiteX61" fmla="*/ 249314 w 319274"/>
              <a:gd name="connsiteY61" fmla="*/ 157153 h 319314"/>
              <a:gd name="connsiteX62" fmla="*/ 249314 w 319274"/>
              <a:gd name="connsiteY62" fmla="*/ 157153 h 319314"/>
              <a:gd name="connsiteX63" fmla="*/ 314511 w 319274"/>
              <a:gd name="connsiteY63" fmla="*/ 91955 h 319314"/>
              <a:gd name="connsiteX64" fmla="*/ 314511 w 319274"/>
              <a:gd name="connsiteY64" fmla="*/ 75579 h 319314"/>
              <a:gd name="connsiteX65" fmla="*/ 241003 w 319274"/>
              <a:gd name="connsiteY65" fmla="*/ 2156 h 319314"/>
              <a:gd name="connsiteX66" fmla="*/ 224702 w 319274"/>
              <a:gd name="connsiteY66" fmla="*/ 2156 h 319314"/>
              <a:gd name="connsiteX67" fmla="*/ 224373 w 319274"/>
              <a:gd name="connsiteY67" fmla="*/ 2324 h 319314"/>
              <a:gd name="connsiteX68" fmla="*/ 159345 w 319274"/>
              <a:gd name="connsiteY68" fmla="*/ 67344 h 319314"/>
              <a:gd name="connsiteX69" fmla="*/ 94317 w 319274"/>
              <a:gd name="connsiteY69" fmla="*/ 2156 h 319314"/>
              <a:gd name="connsiteX70" fmla="*/ 85762 w 319274"/>
              <a:gd name="connsiteY70" fmla="*/ -1300 h 319314"/>
              <a:gd name="connsiteX71" fmla="*/ 10197 w 319274"/>
              <a:gd name="connsiteY71" fmla="*/ -1300 h 319314"/>
              <a:gd name="connsiteX72" fmla="*/ -1325 w 319274"/>
              <a:gd name="connsiteY72" fmla="*/ 10635 h 319314"/>
              <a:gd name="connsiteX73" fmla="*/ -1325 w 319274"/>
              <a:gd name="connsiteY73" fmla="*/ 86030 h 319314"/>
              <a:gd name="connsiteX74" fmla="*/ 2047 w 319274"/>
              <a:gd name="connsiteY74" fmla="*/ 94097 h 319314"/>
              <a:gd name="connsiteX75" fmla="*/ 67243 w 319274"/>
              <a:gd name="connsiteY75" fmla="*/ 159454 h 319314"/>
              <a:gd name="connsiteX76" fmla="*/ 1962 w 319274"/>
              <a:gd name="connsiteY76" fmla="*/ 224650 h 319314"/>
              <a:gd name="connsiteX77" fmla="*/ 1962 w 319274"/>
              <a:gd name="connsiteY77" fmla="*/ 241112 h 319314"/>
              <a:gd name="connsiteX78" fmla="*/ 75470 w 319274"/>
              <a:gd name="connsiteY78" fmla="*/ 314611 h 319314"/>
              <a:gd name="connsiteX79" fmla="*/ 91856 w 319274"/>
              <a:gd name="connsiteY79" fmla="*/ 314611 h 319314"/>
              <a:gd name="connsiteX80" fmla="*/ 157204 w 319274"/>
              <a:gd name="connsiteY80" fmla="*/ 249339 h 319314"/>
              <a:gd name="connsiteX81" fmla="*/ 216803 w 319274"/>
              <a:gd name="connsiteY81" fmla="*/ 309014 h 319314"/>
              <a:gd name="connsiteX82" fmla="*/ 262817 w 319274"/>
              <a:gd name="connsiteY82" fmla="*/ 308357 h 319314"/>
              <a:gd name="connsiteX83" fmla="*/ 315412 w 319274"/>
              <a:gd name="connsiteY83" fmla="*/ 251977 h 319314"/>
              <a:gd name="connsiteX84" fmla="*/ 308248 w 319274"/>
              <a:gd name="connsiteY84" fmla="*/ 216171 h 319314"/>
              <a:gd name="connsiteX85" fmla="*/ 249314 w 319274"/>
              <a:gd name="connsiteY85" fmla="*/ 157153 h 319314"/>
              <a:gd name="connsiteX86" fmla="*/ 84277 w 319274"/>
              <a:gd name="connsiteY86" fmla="*/ 248849 h 319314"/>
              <a:gd name="connsiteX87" fmla="*/ 74568 w 319274"/>
              <a:gd name="connsiteY87" fmla="*/ 248849 h 319314"/>
              <a:gd name="connsiteX88" fmla="*/ 74568 w 319274"/>
              <a:gd name="connsiteY88" fmla="*/ 258560 h 319314"/>
              <a:gd name="connsiteX89" fmla="*/ 94730 w 319274"/>
              <a:gd name="connsiteY89" fmla="*/ 278889 h 319314"/>
              <a:gd name="connsiteX90" fmla="*/ 83781 w 319274"/>
              <a:gd name="connsiteY90" fmla="*/ 289838 h 319314"/>
              <a:gd name="connsiteX91" fmla="*/ 26659 w 319274"/>
              <a:gd name="connsiteY91" fmla="*/ 232877 h 319314"/>
              <a:gd name="connsiteX92" fmla="*/ 83621 w 319274"/>
              <a:gd name="connsiteY92" fmla="*/ 175915 h 319314"/>
              <a:gd name="connsiteX93" fmla="*/ 140743 w 319274"/>
              <a:gd name="connsiteY93" fmla="*/ 233046 h 319314"/>
              <a:gd name="connsiteX94" fmla="*/ 130864 w 319274"/>
              <a:gd name="connsiteY94" fmla="*/ 242755 h 319314"/>
              <a:gd name="connsiteX95" fmla="*/ 120581 w 319274"/>
              <a:gd name="connsiteY95" fmla="*/ 232388 h 319314"/>
              <a:gd name="connsiteX96" fmla="*/ 110786 w 319274"/>
              <a:gd name="connsiteY96" fmla="*/ 232388 h 319314"/>
              <a:gd name="connsiteX97" fmla="*/ 110786 w 319274"/>
              <a:gd name="connsiteY97" fmla="*/ 242258 h 319314"/>
              <a:gd name="connsiteX98" fmla="*/ 121154 w 319274"/>
              <a:gd name="connsiteY98" fmla="*/ 252465 h 319314"/>
              <a:gd name="connsiteX99" fmla="*/ 104608 w 319274"/>
              <a:gd name="connsiteY99" fmla="*/ 269011 h 319314"/>
              <a:gd name="connsiteX100" fmla="*/ 84277 w 319274"/>
              <a:gd name="connsiteY100" fmla="*/ 248849 h 319314"/>
              <a:gd name="connsiteX101" fmla="*/ 84277 w 319274"/>
              <a:gd name="connsiteY101" fmla="*/ 248849 h 319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19274" h="319314">
                <a:moveTo>
                  <a:pt x="21804" y="64629"/>
                </a:moveTo>
                <a:lnTo>
                  <a:pt x="21804" y="64629"/>
                </a:lnTo>
                <a:cubicBezTo>
                  <a:pt x="21804" y="50393"/>
                  <a:pt x="21804" y="36233"/>
                  <a:pt x="21804" y="21913"/>
                </a:cubicBezTo>
                <a:lnTo>
                  <a:pt x="64522" y="21913"/>
                </a:lnTo>
                <a:lnTo>
                  <a:pt x="21804" y="64629"/>
                </a:lnTo>
                <a:close/>
                <a:moveTo>
                  <a:pt x="31843" y="74180"/>
                </a:moveTo>
                <a:lnTo>
                  <a:pt x="31843" y="74180"/>
                </a:lnTo>
                <a:lnTo>
                  <a:pt x="210550" y="252963"/>
                </a:lnTo>
                <a:lnTo>
                  <a:pt x="201985" y="261442"/>
                </a:lnTo>
                <a:lnTo>
                  <a:pt x="23371" y="82903"/>
                </a:lnTo>
                <a:lnTo>
                  <a:pt x="31843" y="74180"/>
                </a:lnTo>
                <a:close/>
                <a:moveTo>
                  <a:pt x="252769" y="210491"/>
                </a:moveTo>
                <a:lnTo>
                  <a:pt x="252769" y="210491"/>
                </a:lnTo>
                <a:cubicBezTo>
                  <a:pt x="193261" y="151058"/>
                  <a:pt x="133662" y="91552"/>
                  <a:pt x="74239" y="31951"/>
                </a:cubicBezTo>
                <a:lnTo>
                  <a:pt x="82634" y="23312"/>
                </a:lnTo>
                <a:lnTo>
                  <a:pt x="261418" y="202094"/>
                </a:lnTo>
                <a:lnTo>
                  <a:pt x="252769" y="210491"/>
                </a:lnTo>
                <a:close/>
                <a:moveTo>
                  <a:pt x="257625" y="225468"/>
                </a:moveTo>
                <a:lnTo>
                  <a:pt x="257625" y="225468"/>
                </a:lnTo>
                <a:lnTo>
                  <a:pt x="257793" y="225383"/>
                </a:lnTo>
                <a:lnTo>
                  <a:pt x="257961" y="225307"/>
                </a:lnTo>
                <a:lnTo>
                  <a:pt x="257961" y="225140"/>
                </a:lnTo>
                <a:lnTo>
                  <a:pt x="258121" y="224810"/>
                </a:lnTo>
                <a:lnTo>
                  <a:pt x="271127" y="211889"/>
                </a:lnTo>
                <a:lnTo>
                  <a:pt x="291870" y="232548"/>
                </a:lnTo>
                <a:cubicBezTo>
                  <a:pt x="295495" y="236172"/>
                  <a:pt x="295655" y="242755"/>
                  <a:pt x="291870" y="246381"/>
                </a:cubicBezTo>
                <a:cubicBezTo>
                  <a:pt x="276724" y="261602"/>
                  <a:pt x="261577" y="276749"/>
                  <a:pt x="246431" y="291812"/>
                </a:cubicBezTo>
                <a:cubicBezTo>
                  <a:pt x="242731" y="295436"/>
                  <a:pt x="236722" y="295763"/>
                  <a:pt x="232852" y="292308"/>
                </a:cubicBezTo>
                <a:lnTo>
                  <a:pt x="211865" y="271237"/>
                </a:lnTo>
                <a:lnTo>
                  <a:pt x="224871" y="258061"/>
                </a:lnTo>
                <a:lnTo>
                  <a:pt x="225030" y="258061"/>
                </a:lnTo>
                <a:lnTo>
                  <a:pt x="225115" y="257902"/>
                </a:lnTo>
                <a:lnTo>
                  <a:pt x="225198" y="257818"/>
                </a:lnTo>
                <a:lnTo>
                  <a:pt x="225359" y="257658"/>
                </a:lnTo>
                <a:lnTo>
                  <a:pt x="225527" y="257573"/>
                </a:lnTo>
                <a:lnTo>
                  <a:pt x="225612" y="257405"/>
                </a:lnTo>
                <a:lnTo>
                  <a:pt x="257296" y="225721"/>
                </a:lnTo>
                <a:lnTo>
                  <a:pt x="257464" y="225552"/>
                </a:lnTo>
                <a:lnTo>
                  <a:pt x="257625" y="225468"/>
                </a:lnTo>
                <a:close/>
                <a:moveTo>
                  <a:pt x="64361" y="41830"/>
                </a:moveTo>
                <a:lnTo>
                  <a:pt x="64361" y="41830"/>
                </a:lnTo>
                <a:cubicBezTo>
                  <a:pt x="123952" y="101421"/>
                  <a:pt x="183467" y="160853"/>
                  <a:pt x="242975" y="220369"/>
                </a:cubicBezTo>
                <a:cubicBezTo>
                  <a:pt x="235490" y="228022"/>
                  <a:pt x="227828" y="235592"/>
                  <a:pt x="220419" y="243084"/>
                </a:cubicBezTo>
                <a:lnTo>
                  <a:pt x="41721" y="64302"/>
                </a:lnTo>
                <a:lnTo>
                  <a:pt x="64361" y="41830"/>
                </a:lnTo>
                <a:close/>
                <a:moveTo>
                  <a:pt x="175806" y="83729"/>
                </a:moveTo>
                <a:lnTo>
                  <a:pt x="175806" y="83729"/>
                </a:lnTo>
                <a:lnTo>
                  <a:pt x="232767" y="26683"/>
                </a:lnTo>
                <a:lnTo>
                  <a:pt x="289898" y="83814"/>
                </a:lnTo>
                <a:lnTo>
                  <a:pt x="279851" y="93769"/>
                </a:lnTo>
                <a:lnTo>
                  <a:pt x="259605" y="73438"/>
                </a:lnTo>
                <a:cubicBezTo>
                  <a:pt x="256891" y="70725"/>
                  <a:pt x="252526" y="70725"/>
                  <a:pt x="249726" y="73438"/>
                </a:cubicBezTo>
                <a:cubicBezTo>
                  <a:pt x="247013" y="76152"/>
                  <a:pt x="247013" y="80433"/>
                  <a:pt x="249726" y="83316"/>
                </a:cubicBezTo>
                <a:lnTo>
                  <a:pt x="269973" y="103563"/>
                </a:lnTo>
                <a:lnTo>
                  <a:pt x="253511" y="119948"/>
                </a:lnTo>
                <a:lnTo>
                  <a:pt x="243303" y="109741"/>
                </a:lnTo>
                <a:cubicBezTo>
                  <a:pt x="240674" y="107018"/>
                  <a:pt x="236224" y="107018"/>
                  <a:pt x="233509" y="109741"/>
                </a:cubicBezTo>
                <a:cubicBezTo>
                  <a:pt x="230796" y="112540"/>
                  <a:pt x="230796" y="116896"/>
                  <a:pt x="233509" y="119619"/>
                </a:cubicBezTo>
                <a:lnTo>
                  <a:pt x="243801" y="129826"/>
                </a:lnTo>
                <a:lnTo>
                  <a:pt x="232852" y="140767"/>
                </a:lnTo>
                <a:lnTo>
                  <a:pt x="175806" y="83729"/>
                </a:lnTo>
                <a:close/>
                <a:moveTo>
                  <a:pt x="249314" y="157153"/>
                </a:moveTo>
                <a:lnTo>
                  <a:pt x="249314" y="157153"/>
                </a:lnTo>
                <a:lnTo>
                  <a:pt x="314511" y="91955"/>
                </a:lnTo>
                <a:cubicBezTo>
                  <a:pt x="319037" y="87429"/>
                  <a:pt x="319037" y="80105"/>
                  <a:pt x="314511" y="75579"/>
                </a:cubicBezTo>
                <a:lnTo>
                  <a:pt x="241003" y="2156"/>
                </a:lnTo>
                <a:cubicBezTo>
                  <a:pt x="236552" y="-2540"/>
                  <a:pt x="229151" y="-2540"/>
                  <a:pt x="224702" y="2156"/>
                </a:cubicBezTo>
                <a:lnTo>
                  <a:pt x="224373" y="2324"/>
                </a:lnTo>
                <a:lnTo>
                  <a:pt x="159345" y="67344"/>
                </a:lnTo>
                <a:lnTo>
                  <a:pt x="94317" y="2156"/>
                </a:lnTo>
                <a:cubicBezTo>
                  <a:pt x="92016" y="-70"/>
                  <a:pt x="88889" y="-1300"/>
                  <a:pt x="85762" y="-1300"/>
                </a:cubicBezTo>
                <a:lnTo>
                  <a:pt x="10197" y="-1300"/>
                </a:lnTo>
                <a:cubicBezTo>
                  <a:pt x="3614" y="-1300"/>
                  <a:pt x="-1325" y="4128"/>
                  <a:pt x="-1325" y="10635"/>
                </a:cubicBezTo>
                <a:cubicBezTo>
                  <a:pt x="-1325" y="35820"/>
                  <a:pt x="-1325" y="60846"/>
                  <a:pt x="-1325" y="86030"/>
                </a:cubicBezTo>
                <a:cubicBezTo>
                  <a:pt x="-1325" y="89242"/>
                  <a:pt x="-10" y="92124"/>
                  <a:pt x="2047" y="94097"/>
                </a:cubicBezTo>
                <a:lnTo>
                  <a:pt x="67243" y="159454"/>
                </a:lnTo>
                <a:lnTo>
                  <a:pt x="1962" y="224650"/>
                </a:lnTo>
                <a:cubicBezTo>
                  <a:pt x="-2479" y="229252"/>
                  <a:pt x="-2479" y="236501"/>
                  <a:pt x="1962" y="241112"/>
                </a:cubicBezTo>
                <a:lnTo>
                  <a:pt x="75470" y="314611"/>
                </a:lnTo>
                <a:cubicBezTo>
                  <a:pt x="79996" y="319061"/>
                  <a:pt x="87321" y="319061"/>
                  <a:pt x="91856" y="314611"/>
                </a:cubicBezTo>
                <a:lnTo>
                  <a:pt x="157204" y="249339"/>
                </a:lnTo>
                <a:lnTo>
                  <a:pt x="216803" y="309014"/>
                </a:lnTo>
                <a:cubicBezTo>
                  <a:pt x="229642" y="321117"/>
                  <a:pt x="250384" y="320705"/>
                  <a:pt x="262817" y="308357"/>
                </a:cubicBezTo>
                <a:cubicBezTo>
                  <a:pt x="276892" y="294280"/>
                  <a:pt x="308248" y="269668"/>
                  <a:pt x="315412" y="251977"/>
                </a:cubicBezTo>
                <a:cubicBezTo>
                  <a:pt x="319855" y="239543"/>
                  <a:pt x="318042" y="226050"/>
                  <a:pt x="308248" y="216171"/>
                </a:cubicBezTo>
                <a:lnTo>
                  <a:pt x="249314" y="157153"/>
                </a:lnTo>
                <a:close/>
                <a:moveTo>
                  <a:pt x="84277" y="248849"/>
                </a:moveTo>
                <a:cubicBezTo>
                  <a:pt x="81648" y="245966"/>
                  <a:pt x="77114" y="245966"/>
                  <a:pt x="74568" y="248849"/>
                </a:cubicBezTo>
                <a:cubicBezTo>
                  <a:pt x="71770" y="251395"/>
                  <a:pt x="71770" y="255846"/>
                  <a:pt x="74568" y="258560"/>
                </a:cubicBezTo>
                <a:lnTo>
                  <a:pt x="94730" y="278889"/>
                </a:lnTo>
                <a:lnTo>
                  <a:pt x="83781" y="289838"/>
                </a:lnTo>
                <a:lnTo>
                  <a:pt x="26659" y="232877"/>
                </a:lnTo>
                <a:lnTo>
                  <a:pt x="83621" y="175915"/>
                </a:lnTo>
                <a:lnTo>
                  <a:pt x="140743" y="233046"/>
                </a:lnTo>
                <a:lnTo>
                  <a:pt x="130864" y="242755"/>
                </a:lnTo>
                <a:lnTo>
                  <a:pt x="120581" y="232388"/>
                </a:lnTo>
                <a:cubicBezTo>
                  <a:pt x="117858" y="229751"/>
                  <a:pt x="113585" y="229751"/>
                  <a:pt x="110786" y="232388"/>
                </a:cubicBezTo>
                <a:cubicBezTo>
                  <a:pt x="108149" y="235187"/>
                  <a:pt x="108149" y="239543"/>
                  <a:pt x="110786" y="242258"/>
                </a:cubicBezTo>
                <a:lnTo>
                  <a:pt x="121154" y="252465"/>
                </a:lnTo>
                <a:lnTo>
                  <a:pt x="104608" y="269011"/>
                </a:lnTo>
                <a:lnTo>
                  <a:pt x="84277" y="248849"/>
                </a:lnTo>
                <a:lnTo>
                  <a:pt x="84277" y="248849"/>
                </a:lnTo>
              </a:path>
            </a:pathLst>
          </a:custGeom>
          <a:solidFill>
            <a:schemeClr val="accent1"/>
          </a:solidFill>
          <a:ln w="119" cap="flat">
            <a:noFill/>
            <a:prstDash val="solid"/>
            <a:miter/>
          </a:ln>
        </p:spPr>
        <p:txBody>
          <a:bodyPr rtlCol="0" anchor="ctr"/>
          <a:lstStyle/>
          <a:p>
            <a:endParaRPr lang="zh-CN" altLang="en-US">
              <a:solidFill>
                <a:schemeClr val="tx1">
                  <a:lumMod val="95000"/>
                  <a:lumOff val="5000"/>
                </a:schemeClr>
              </a:solidFill>
              <a:cs typeface="Montserrat" panose="00000500000000000000" pitchFamily="2" charset="0"/>
            </a:endParaRPr>
          </a:p>
        </p:txBody>
      </p:sp>
      <p:pic>
        <p:nvPicPr>
          <p:cNvPr id="3" name="图片 2" descr="post_object_image_1174268431"/>
          <p:cNvPicPr>
            <a:picLocks noChangeAspect="1"/>
          </p:cNvPicPr>
          <p:nvPr/>
        </p:nvPicPr>
        <p:blipFill>
          <a:blip r:embed="rId3"/>
          <a:stretch>
            <a:fillRect/>
          </a:stretch>
        </p:blipFill>
        <p:spPr>
          <a:xfrm>
            <a:off x="253240" y="1108257"/>
            <a:ext cx="9462769" cy="5430464"/>
          </a:xfrm>
          <a:prstGeom prst="rect">
            <a:avLst/>
          </a:prstGeom>
        </p:spPr>
      </p:pic>
      <p:sp>
        <p:nvSpPr>
          <p:cNvPr id="11" name="文本框 10"/>
          <p:cNvSpPr txBox="1"/>
          <p:nvPr userDrawn="1"/>
        </p:nvSpPr>
        <p:spPr>
          <a:xfrm>
            <a:off x="8368535" y="4479031"/>
            <a:ext cx="3016952" cy="781943"/>
          </a:xfrm>
          <a:prstGeom prst="rect">
            <a:avLst/>
          </a:prstGeom>
          <a:solidFill>
            <a:srgbClr val="D9D9D9">
              <a:alpha val="100000"/>
            </a:srgbClr>
          </a:solidFill>
          <a:ln>
            <a:solidFill>
              <a:schemeClr val="tx2">
                <a:alpha val="100000"/>
              </a:schemeClr>
            </a:solidFill>
          </a:ln>
        </p:spPr>
        <p:txBody>
          <a:bodyPr wrap="square" rtlCol="0">
            <a:noAutofit/>
          </a:bodyPr>
          <a:p>
            <a:r>
              <a:rPr lang="zh-CN" altLang="en-US" sz="1600" b="1">
                <a:solidFill>
                  <a:schemeClr val="tx1"/>
                </a:solidFill>
              </a:rPr>
              <a:t>使用neo4</a:t>
            </a:r>
            <a:r>
              <a:rPr lang="en-US" altLang="zh-CN" sz="1600" b="1">
                <a:solidFill>
                  <a:schemeClr val="tx1"/>
                </a:solidFill>
              </a:rPr>
              <a:t>j</a:t>
            </a:r>
            <a:r>
              <a:rPr lang="zh-CN" altLang="en-US" sz="1600" b="1">
                <a:solidFill>
                  <a:schemeClr val="tx1"/>
                </a:solidFill>
              </a:rPr>
              <a:t>根据爬取评论的内容分别以洛天依，赵丽颖为例制作简易的一个知识图谱</a:t>
            </a:r>
            <a:endParaRPr lang="zh-CN" altLang="en-US" sz="16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9" name="图片 98"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4934" t="43430" r="25816" b="23957"/>
          <a:stretch>
            <a:fillRect/>
          </a:stretch>
        </p:blipFill>
        <p:spPr>
          <a:xfrm>
            <a:off x="4909010" y="4921980"/>
            <a:ext cx="7282967" cy="1936043"/>
          </a:xfrm>
          <a:custGeom>
            <a:avLst/>
            <a:gdLst>
              <a:gd name="connsiteX0" fmla="*/ 7282967 w 7282967"/>
              <a:gd name="connsiteY0" fmla="*/ 0 h 1936043"/>
              <a:gd name="connsiteX1" fmla="*/ 7282967 w 7282967"/>
              <a:gd name="connsiteY1" fmla="*/ 1936043 h 1936043"/>
              <a:gd name="connsiteX2" fmla="*/ 0 w 7282967"/>
              <a:gd name="connsiteY2" fmla="*/ 1936043 h 1936043"/>
              <a:gd name="connsiteX3" fmla="*/ 518141 w 7282967"/>
              <a:gd name="connsiteY3" fmla="*/ 1616962 h 1936043"/>
              <a:gd name="connsiteX4" fmla="*/ 3234013 w 7282967"/>
              <a:gd name="connsiteY4" fmla="*/ 1220261 h 1936043"/>
              <a:gd name="connsiteX5" fmla="*/ 5629475 w 7282967"/>
              <a:gd name="connsiteY5" fmla="*/ 747271 h 1936043"/>
              <a:gd name="connsiteX6" fmla="*/ 6651740 w 7282967"/>
              <a:gd name="connsiteY6" fmla="*/ 426860 h 1936043"/>
              <a:gd name="connsiteX7" fmla="*/ 7094214 w 7282967"/>
              <a:gd name="connsiteY7" fmla="*/ 14902 h 193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2967" h="1936043">
                <a:moveTo>
                  <a:pt x="7282967" y="0"/>
                </a:moveTo>
                <a:lnTo>
                  <a:pt x="7282967" y="1936043"/>
                </a:lnTo>
                <a:lnTo>
                  <a:pt x="0" y="1936043"/>
                </a:lnTo>
                <a:lnTo>
                  <a:pt x="518141" y="1616962"/>
                </a:lnTo>
                <a:lnTo>
                  <a:pt x="3234013" y="1220261"/>
                </a:lnTo>
                <a:lnTo>
                  <a:pt x="5629475" y="747271"/>
                </a:lnTo>
                <a:lnTo>
                  <a:pt x="6651740" y="426860"/>
                </a:lnTo>
                <a:lnTo>
                  <a:pt x="7094214" y="14902"/>
                </a:lnTo>
                <a:close/>
              </a:path>
            </a:pathLst>
          </a:custGeom>
        </p:spPr>
      </p:pic>
      <p:sp>
        <p:nvSpPr>
          <p:cNvPr id="2" name="-文本框 6"/>
          <p:cNvSpPr txBox="1"/>
          <p:nvPr>
            <p:custDataLst>
              <p:tags r:id="rId2"/>
            </p:custDataLst>
          </p:nvPr>
        </p:nvSpPr>
        <p:spPr>
          <a:xfrm>
            <a:off x="4305133" y="713020"/>
            <a:ext cx="3581778" cy="583565"/>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3200" dirty="0">
                <a:cs typeface="Montserrat" panose="00000500000000000000" pitchFamily="2" charset="0"/>
              </a:rPr>
              <a:t>简易</a:t>
            </a:r>
            <a:r>
              <a:rPr lang="zh-CN" altLang="en-US" sz="3200" dirty="0">
                <a:cs typeface="Arial" panose="020B0604020202020204" pitchFamily="34" charset="0"/>
              </a:rPr>
              <a:t>情感</a:t>
            </a:r>
            <a:r>
              <a:rPr lang="zh-CN" altLang="en-US" sz="3200" dirty="0">
                <a:cs typeface="Montserrat" panose="00000500000000000000" pitchFamily="2" charset="0"/>
              </a:rPr>
              <a:t>知识图谱</a:t>
            </a:r>
            <a:endParaRPr lang="en-US" altLang="zh-CN" sz="3200" dirty="0">
              <a:cs typeface="Montserrat" panose="00000500000000000000" pitchFamily="2" charset="0"/>
            </a:endParaRPr>
          </a:p>
        </p:txBody>
      </p:sp>
      <p:sp>
        <p:nvSpPr>
          <p:cNvPr id="37" name="图形 55"/>
          <p:cNvSpPr/>
          <p:nvPr/>
        </p:nvSpPr>
        <p:spPr>
          <a:xfrm flipV="1">
            <a:off x="11872703" y="6538709"/>
            <a:ext cx="319274" cy="319314"/>
          </a:xfrm>
          <a:custGeom>
            <a:avLst/>
            <a:gdLst>
              <a:gd name="connsiteX0" fmla="*/ 21804 w 319274"/>
              <a:gd name="connsiteY0" fmla="*/ 64629 h 319314"/>
              <a:gd name="connsiteX1" fmla="*/ 21804 w 319274"/>
              <a:gd name="connsiteY1" fmla="*/ 64629 h 319314"/>
              <a:gd name="connsiteX2" fmla="*/ 21804 w 319274"/>
              <a:gd name="connsiteY2" fmla="*/ 21913 h 319314"/>
              <a:gd name="connsiteX3" fmla="*/ 64522 w 319274"/>
              <a:gd name="connsiteY3" fmla="*/ 21913 h 319314"/>
              <a:gd name="connsiteX4" fmla="*/ 21804 w 319274"/>
              <a:gd name="connsiteY4" fmla="*/ 64629 h 319314"/>
              <a:gd name="connsiteX5" fmla="*/ 31843 w 319274"/>
              <a:gd name="connsiteY5" fmla="*/ 74180 h 319314"/>
              <a:gd name="connsiteX6" fmla="*/ 31843 w 319274"/>
              <a:gd name="connsiteY6" fmla="*/ 74180 h 319314"/>
              <a:gd name="connsiteX7" fmla="*/ 210550 w 319274"/>
              <a:gd name="connsiteY7" fmla="*/ 252963 h 319314"/>
              <a:gd name="connsiteX8" fmla="*/ 201985 w 319274"/>
              <a:gd name="connsiteY8" fmla="*/ 261442 h 319314"/>
              <a:gd name="connsiteX9" fmla="*/ 23371 w 319274"/>
              <a:gd name="connsiteY9" fmla="*/ 82903 h 319314"/>
              <a:gd name="connsiteX10" fmla="*/ 31843 w 319274"/>
              <a:gd name="connsiteY10" fmla="*/ 74180 h 319314"/>
              <a:gd name="connsiteX11" fmla="*/ 252769 w 319274"/>
              <a:gd name="connsiteY11" fmla="*/ 210491 h 319314"/>
              <a:gd name="connsiteX12" fmla="*/ 252769 w 319274"/>
              <a:gd name="connsiteY12" fmla="*/ 210491 h 319314"/>
              <a:gd name="connsiteX13" fmla="*/ 74239 w 319274"/>
              <a:gd name="connsiteY13" fmla="*/ 31951 h 319314"/>
              <a:gd name="connsiteX14" fmla="*/ 82634 w 319274"/>
              <a:gd name="connsiteY14" fmla="*/ 23312 h 319314"/>
              <a:gd name="connsiteX15" fmla="*/ 261418 w 319274"/>
              <a:gd name="connsiteY15" fmla="*/ 202094 h 319314"/>
              <a:gd name="connsiteX16" fmla="*/ 252769 w 319274"/>
              <a:gd name="connsiteY16" fmla="*/ 210491 h 319314"/>
              <a:gd name="connsiteX17" fmla="*/ 257625 w 319274"/>
              <a:gd name="connsiteY17" fmla="*/ 225468 h 319314"/>
              <a:gd name="connsiteX18" fmla="*/ 257625 w 319274"/>
              <a:gd name="connsiteY18" fmla="*/ 225468 h 319314"/>
              <a:gd name="connsiteX19" fmla="*/ 257793 w 319274"/>
              <a:gd name="connsiteY19" fmla="*/ 225383 h 319314"/>
              <a:gd name="connsiteX20" fmla="*/ 257961 w 319274"/>
              <a:gd name="connsiteY20" fmla="*/ 225307 h 319314"/>
              <a:gd name="connsiteX21" fmla="*/ 257961 w 319274"/>
              <a:gd name="connsiteY21" fmla="*/ 225140 h 319314"/>
              <a:gd name="connsiteX22" fmla="*/ 258121 w 319274"/>
              <a:gd name="connsiteY22" fmla="*/ 224810 h 319314"/>
              <a:gd name="connsiteX23" fmla="*/ 271127 w 319274"/>
              <a:gd name="connsiteY23" fmla="*/ 211889 h 319314"/>
              <a:gd name="connsiteX24" fmla="*/ 291870 w 319274"/>
              <a:gd name="connsiteY24" fmla="*/ 232548 h 319314"/>
              <a:gd name="connsiteX25" fmla="*/ 291870 w 319274"/>
              <a:gd name="connsiteY25" fmla="*/ 246381 h 319314"/>
              <a:gd name="connsiteX26" fmla="*/ 246431 w 319274"/>
              <a:gd name="connsiteY26" fmla="*/ 291812 h 319314"/>
              <a:gd name="connsiteX27" fmla="*/ 232852 w 319274"/>
              <a:gd name="connsiteY27" fmla="*/ 292308 h 319314"/>
              <a:gd name="connsiteX28" fmla="*/ 211865 w 319274"/>
              <a:gd name="connsiteY28" fmla="*/ 271237 h 319314"/>
              <a:gd name="connsiteX29" fmla="*/ 224871 w 319274"/>
              <a:gd name="connsiteY29" fmla="*/ 258061 h 319314"/>
              <a:gd name="connsiteX30" fmla="*/ 225030 w 319274"/>
              <a:gd name="connsiteY30" fmla="*/ 258061 h 319314"/>
              <a:gd name="connsiteX31" fmla="*/ 225115 w 319274"/>
              <a:gd name="connsiteY31" fmla="*/ 257902 h 319314"/>
              <a:gd name="connsiteX32" fmla="*/ 225198 w 319274"/>
              <a:gd name="connsiteY32" fmla="*/ 257818 h 319314"/>
              <a:gd name="connsiteX33" fmla="*/ 225359 w 319274"/>
              <a:gd name="connsiteY33" fmla="*/ 257658 h 319314"/>
              <a:gd name="connsiteX34" fmla="*/ 225527 w 319274"/>
              <a:gd name="connsiteY34" fmla="*/ 257573 h 319314"/>
              <a:gd name="connsiteX35" fmla="*/ 225612 w 319274"/>
              <a:gd name="connsiteY35" fmla="*/ 257405 h 319314"/>
              <a:gd name="connsiteX36" fmla="*/ 257296 w 319274"/>
              <a:gd name="connsiteY36" fmla="*/ 225721 h 319314"/>
              <a:gd name="connsiteX37" fmla="*/ 257464 w 319274"/>
              <a:gd name="connsiteY37" fmla="*/ 225552 h 319314"/>
              <a:gd name="connsiteX38" fmla="*/ 257625 w 319274"/>
              <a:gd name="connsiteY38" fmla="*/ 225468 h 319314"/>
              <a:gd name="connsiteX39" fmla="*/ 64361 w 319274"/>
              <a:gd name="connsiteY39" fmla="*/ 41830 h 319314"/>
              <a:gd name="connsiteX40" fmla="*/ 64361 w 319274"/>
              <a:gd name="connsiteY40" fmla="*/ 41830 h 319314"/>
              <a:gd name="connsiteX41" fmla="*/ 242975 w 319274"/>
              <a:gd name="connsiteY41" fmla="*/ 220369 h 319314"/>
              <a:gd name="connsiteX42" fmla="*/ 220419 w 319274"/>
              <a:gd name="connsiteY42" fmla="*/ 243084 h 319314"/>
              <a:gd name="connsiteX43" fmla="*/ 41721 w 319274"/>
              <a:gd name="connsiteY43" fmla="*/ 64302 h 319314"/>
              <a:gd name="connsiteX44" fmla="*/ 64361 w 319274"/>
              <a:gd name="connsiteY44" fmla="*/ 41830 h 319314"/>
              <a:gd name="connsiteX45" fmla="*/ 175806 w 319274"/>
              <a:gd name="connsiteY45" fmla="*/ 83729 h 319314"/>
              <a:gd name="connsiteX46" fmla="*/ 175806 w 319274"/>
              <a:gd name="connsiteY46" fmla="*/ 83729 h 319314"/>
              <a:gd name="connsiteX47" fmla="*/ 232767 w 319274"/>
              <a:gd name="connsiteY47" fmla="*/ 26683 h 319314"/>
              <a:gd name="connsiteX48" fmla="*/ 289898 w 319274"/>
              <a:gd name="connsiteY48" fmla="*/ 83814 h 319314"/>
              <a:gd name="connsiteX49" fmla="*/ 279851 w 319274"/>
              <a:gd name="connsiteY49" fmla="*/ 93769 h 319314"/>
              <a:gd name="connsiteX50" fmla="*/ 259605 w 319274"/>
              <a:gd name="connsiteY50" fmla="*/ 73438 h 319314"/>
              <a:gd name="connsiteX51" fmla="*/ 249726 w 319274"/>
              <a:gd name="connsiteY51" fmla="*/ 73438 h 319314"/>
              <a:gd name="connsiteX52" fmla="*/ 249726 w 319274"/>
              <a:gd name="connsiteY52" fmla="*/ 83316 h 319314"/>
              <a:gd name="connsiteX53" fmla="*/ 269973 w 319274"/>
              <a:gd name="connsiteY53" fmla="*/ 103563 h 319314"/>
              <a:gd name="connsiteX54" fmla="*/ 253511 w 319274"/>
              <a:gd name="connsiteY54" fmla="*/ 119948 h 319314"/>
              <a:gd name="connsiteX55" fmla="*/ 243303 w 319274"/>
              <a:gd name="connsiteY55" fmla="*/ 109741 h 319314"/>
              <a:gd name="connsiteX56" fmla="*/ 233509 w 319274"/>
              <a:gd name="connsiteY56" fmla="*/ 109741 h 319314"/>
              <a:gd name="connsiteX57" fmla="*/ 233509 w 319274"/>
              <a:gd name="connsiteY57" fmla="*/ 119619 h 319314"/>
              <a:gd name="connsiteX58" fmla="*/ 243801 w 319274"/>
              <a:gd name="connsiteY58" fmla="*/ 129826 h 319314"/>
              <a:gd name="connsiteX59" fmla="*/ 232852 w 319274"/>
              <a:gd name="connsiteY59" fmla="*/ 140767 h 319314"/>
              <a:gd name="connsiteX60" fmla="*/ 175806 w 319274"/>
              <a:gd name="connsiteY60" fmla="*/ 83729 h 319314"/>
              <a:gd name="connsiteX61" fmla="*/ 249314 w 319274"/>
              <a:gd name="connsiteY61" fmla="*/ 157153 h 319314"/>
              <a:gd name="connsiteX62" fmla="*/ 249314 w 319274"/>
              <a:gd name="connsiteY62" fmla="*/ 157153 h 319314"/>
              <a:gd name="connsiteX63" fmla="*/ 314511 w 319274"/>
              <a:gd name="connsiteY63" fmla="*/ 91955 h 319314"/>
              <a:gd name="connsiteX64" fmla="*/ 314511 w 319274"/>
              <a:gd name="connsiteY64" fmla="*/ 75579 h 319314"/>
              <a:gd name="connsiteX65" fmla="*/ 241003 w 319274"/>
              <a:gd name="connsiteY65" fmla="*/ 2156 h 319314"/>
              <a:gd name="connsiteX66" fmla="*/ 224702 w 319274"/>
              <a:gd name="connsiteY66" fmla="*/ 2156 h 319314"/>
              <a:gd name="connsiteX67" fmla="*/ 224373 w 319274"/>
              <a:gd name="connsiteY67" fmla="*/ 2324 h 319314"/>
              <a:gd name="connsiteX68" fmla="*/ 159345 w 319274"/>
              <a:gd name="connsiteY68" fmla="*/ 67344 h 319314"/>
              <a:gd name="connsiteX69" fmla="*/ 94317 w 319274"/>
              <a:gd name="connsiteY69" fmla="*/ 2156 h 319314"/>
              <a:gd name="connsiteX70" fmla="*/ 85762 w 319274"/>
              <a:gd name="connsiteY70" fmla="*/ -1300 h 319314"/>
              <a:gd name="connsiteX71" fmla="*/ 10197 w 319274"/>
              <a:gd name="connsiteY71" fmla="*/ -1300 h 319314"/>
              <a:gd name="connsiteX72" fmla="*/ -1325 w 319274"/>
              <a:gd name="connsiteY72" fmla="*/ 10635 h 319314"/>
              <a:gd name="connsiteX73" fmla="*/ -1325 w 319274"/>
              <a:gd name="connsiteY73" fmla="*/ 86030 h 319314"/>
              <a:gd name="connsiteX74" fmla="*/ 2047 w 319274"/>
              <a:gd name="connsiteY74" fmla="*/ 94097 h 319314"/>
              <a:gd name="connsiteX75" fmla="*/ 67243 w 319274"/>
              <a:gd name="connsiteY75" fmla="*/ 159454 h 319314"/>
              <a:gd name="connsiteX76" fmla="*/ 1962 w 319274"/>
              <a:gd name="connsiteY76" fmla="*/ 224650 h 319314"/>
              <a:gd name="connsiteX77" fmla="*/ 1962 w 319274"/>
              <a:gd name="connsiteY77" fmla="*/ 241112 h 319314"/>
              <a:gd name="connsiteX78" fmla="*/ 75470 w 319274"/>
              <a:gd name="connsiteY78" fmla="*/ 314611 h 319314"/>
              <a:gd name="connsiteX79" fmla="*/ 91856 w 319274"/>
              <a:gd name="connsiteY79" fmla="*/ 314611 h 319314"/>
              <a:gd name="connsiteX80" fmla="*/ 157204 w 319274"/>
              <a:gd name="connsiteY80" fmla="*/ 249339 h 319314"/>
              <a:gd name="connsiteX81" fmla="*/ 216803 w 319274"/>
              <a:gd name="connsiteY81" fmla="*/ 309014 h 319314"/>
              <a:gd name="connsiteX82" fmla="*/ 262817 w 319274"/>
              <a:gd name="connsiteY82" fmla="*/ 308357 h 319314"/>
              <a:gd name="connsiteX83" fmla="*/ 315412 w 319274"/>
              <a:gd name="connsiteY83" fmla="*/ 251977 h 319314"/>
              <a:gd name="connsiteX84" fmla="*/ 308248 w 319274"/>
              <a:gd name="connsiteY84" fmla="*/ 216171 h 319314"/>
              <a:gd name="connsiteX85" fmla="*/ 249314 w 319274"/>
              <a:gd name="connsiteY85" fmla="*/ 157153 h 319314"/>
              <a:gd name="connsiteX86" fmla="*/ 84277 w 319274"/>
              <a:gd name="connsiteY86" fmla="*/ 248849 h 319314"/>
              <a:gd name="connsiteX87" fmla="*/ 74568 w 319274"/>
              <a:gd name="connsiteY87" fmla="*/ 248849 h 319314"/>
              <a:gd name="connsiteX88" fmla="*/ 74568 w 319274"/>
              <a:gd name="connsiteY88" fmla="*/ 258560 h 319314"/>
              <a:gd name="connsiteX89" fmla="*/ 94730 w 319274"/>
              <a:gd name="connsiteY89" fmla="*/ 278889 h 319314"/>
              <a:gd name="connsiteX90" fmla="*/ 83781 w 319274"/>
              <a:gd name="connsiteY90" fmla="*/ 289838 h 319314"/>
              <a:gd name="connsiteX91" fmla="*/ 26659 w 319274"/>
              <a:gd name="connsiteY91" fmla="*/ 232877 h 319314"/>
              <a:gd name="connsiteX92" fmla="*/ 83621 w 319274"/>
              <a:gd name="connsiteY92" fmla="*/ 175915 h 319314"/>
              <a:gd name="connsiteX93" fmla="*/ 140743 w 319274"/>
              <a:gd name="connsiteY93" fmla="*/ 233046 h 319314"/>
              <a:gd name="connsiteX94" fmla="*/ 130864 w 319274"/>
              <a:gd name="connsiteY94" fmla="*/ 242755 h 319314"/>
              <a:gd name="connsiteX95" fmla="*/ 120581 w 319274"/>
              <a:gd name="connsiteY95" fmla="*/ 232388 h 319314"/>
              <a:gd name="connsiteX96" fmla="*/ 110786 w 319274"/>
              <a:gd name="connsiteY96" fmla="*/ 232388 h 319314"/>
              <a:gd name="connsiteX97" fmla="*/ 110786 w 319274"/>
              <a:gd name="connsiteY97" fmla="*/ 242258 h 319314"/>
              <a:gd name="connsiteX98" fmla="*/ 121154 w 319274"/>
              <a:gd name="connsiteY98" fmla="*/ 252465 h 319314"/>
              <a:gd name="connsiteX99" fmla="*/ 104608 w 319274"/>
              <a:gd name="connsiteY99" fmla="*/ 269011 h 319314"/>
              <a:gd name="connsiteX100" fmla="*/ 84277 w 319274"/>
              <a:gd name="connsiteY100" fmla="*/ 248849 h 319314"/>
              <a:gd name="connsiteX101" fmla="*/ 84277 w 319274"/>
              <a:gd name="connsiteY101" fmla="*/ 248849 h 319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19274" h="319314">
                <a:moveTo>
                  <a:pt x="21804" y="64629"/>
                </a:moveTo>
                <a:lnTo>
                  <a:pt x="21804" y="64629"/>
                </a:lnTo>
                <a:cubicBezTo>
                  <a:pt x="21804" y="50393"/>
                  <a:pt x="21804" y="36233"/>
                  <a:pt x="21804" y="21913"/>
                </a:cubicBezTo>
                <a:lnTo>
                  <a:pt x="64522" y="21913"/>
                </a:lnTo>
                <a:lnTo>
                  <a:pt x="21804" y="64629"/>
                </a:lnTo>
                <a:close/>
                <a:moveTo>
                  <a:pt x="31843" y="74180"/>
                </a:moveTo>
                <a:lnTo>
                  <a:pt x="31843" y="74180"/>
                </a:lnTo>
                <a:lnTo>
                  <a:pt x="210550" y="252963"/>
                </a:lnTo>
                <a:lnTo>
                  <a:pt x="201985" y="261442"/>
                </a:lnTo>
                <a:lnTo>
                  <a:pt x="23371" y="82903"/>
                </a:lnTo>
                <a:lnTo>
                  <a:pt x="31843" y="74180"/>
                </a:lnTo>
                <a:close/>
                <a:moveTo>
                  <a:pt x="252769" y="210491"/>
                </a:moveTo>
                <a:lnTo>
                  <a:pt x="252769" y="210491"/>
                </a:lnTo>
                <a:cubicBezTo>
                  <a:pt x="193261" y="151058"/>
                  <a:pt x="133662" y="91552"/>
                  <a:pt x="74239" y="31951"/>
                </a:cubicBezTo>
                <a:lnTo>
                  <a:pt x="82634" y="23312"/>
                </a:lnTo>
                <a:lnTo>
                  <a:pt x="261418" y="202094"/>
                </a:lnTo>
                <a:lnTo>
                  <a:pt x="252769" y="210491"/>
                </a:lnTo>
                <a:close/>
                <a:moveTo>
                  <a:pt x="257625" y="225468"/>
                </a:moveTo>
                <a:lnTo>
                  <a:pt x="257625" y="225468"/>
                </a:lnTo>
                <a:lnTo>
                  <a:pt x="257793" y="225383"/>
                </a:lnTo>
                <a:lnTo>
                  <a:pt x="257961" y="225307"/>
                </a:lnTo>
                <a:lnTo>
                  <a:pt x="257961" y="225140"/>
                </a:lnTo>
                <a:lnTo>
                  <a:pt x="258121" y="224810"/>
                </a:lnTo>
                <a:lnTo>
                  <a:pt x="271127" y="211889"/>
                </a:lnTo>
                <a:lnTo>
                  <a:pt x="291870" y="232548"/>
                </a:lnTo>
                <a:cubicBezTo>
                  <a:pt x="295495" y="236172"/>
                  <a:pt x="295655" y="242755"/>
                  <a:pt x="291870" y="246381"/>
                </a:cubicBezTo>
                <a:cubicBezTo>
                  <a:pt x="276724" y="261602"/>
                  <a:pt x="261577" y="276749"/>
                  <a:pt x="246431" y="291812"/>
                </a:cubicBezTo>
                <a:cubicBezTo>
                  <a:pt x="242731" y="295436"/>
                  <a:pt x="236722" y="295763"/>
                  <a:pt x="232852" y="292308"/>
                </a:cubicBezTo>
                <a:lnTo>
                  <a:pt x="211865" y="271237"/>
                </a:lnTo>
                <a:lnTo>
                  <a:pt x="224871" y="258061"/>
                </a:lnTo>
                <a:lnTo>
                  <a:pt x="225030" y="258061"/>
                </a:lnTo>
                <a:lnTo>
                  <a:pt x="225115" y="257902"/>
                </a:lnTo>
                <a:lnTo>
                  <a:pt x="225198" y="257818"/>
                </a:lnTo>
                <a:lnTo>
                  <a:pt x="225359" y="257658"/>
                </a:lnTo>
                <a:lnTo>
                  <a:pt x="225527" y="257573"/>
                </a:lnTo>
                <a:lnTo>
                  <a:pt x="225612" y="257405"/>
                </a:lnTo>
                <a:lnTo>
                  <a:pt x="257296" y="225721"/>
                </a:lnTo>
                <a:lnTo>
                  <a:pt x="257464" y="225552"/>
                </a:lnTo>
                <a:lnTo>
                  <a:pt x="257625" y="225468"/>
                </a:lnTo>
                <a:close/>
                <a:moveTo>
                  <a:pt x="64361" y="41830"/>
                </a:moveTo>
                <a:lnTo>
                  <a:pt x="64361" y="41830"/>
                </a:lnTo>
                <a:cubicBezTo>
                  <a:pt x="123952" y="101421"/>
                  <a:pt x="183467" y="160853"/>
                  <a:pt x="242975" y="220369"/>
                </a:cubicBezTo>
                <a:cubicBezTo>
                  <a:pt x="235490" y="228022"/>
                  <a:pt x="227828" y="235592"/>
                  <a:pt x="220419" y="243084"/>
                </a:cubicBezTo>
                <a:lnTo>
                  <a:pt x="41721" y="64302"/>
                </a:lnTo>
                <a:lnTo>
                  <a:pt x="64361" y="41830"/>
                </a:lnTo>
                <a:close/>
                <a:moveTo>
                  <a:pt x="175806" y="83729"/>
                </a:moveTo>
                <a:lnTo>
                  <a:pt x="175806" y="83729"/>
                </a:lnTo>
                <a:lnTo>
                  <a:pt x="232767" y="26683"/>
                </a:lnTo>
                <a:lnTo>
                  <a:pt x="289898" y="83814"/>
                </a:lnTo>
                <a:lnTo>
                  <a:pt x="279851" y="93769"/>
                </a:lnTo>
                <a:lnTo>
                  <a:pt x="259605" y="73438"/>
                </a:lnTo>
                <a:cubicBezTo>
                  <a:pt x="256891" y="70725"/>
                  <a:pt x="252526" y="70725"/>
                  <a:pt x="249726" y="73438"/>
                </a:cubicBezTo>
                <a:cubicBezTo>
                  <a:pt x="247013" y="76152"/>
                  <a:pt x="247013" y="80433"/>
                  <a:pt x="249726" y="83316"/>
                </a:cubicBezTo>
                <a:lnTo>
                  <a:pt x="269973" y="103563"/>
                </a:lnTo>
                <a:lnTo>
                  <a:pt x="253511" y="119948"/>
                </a:lnTo>
                <a:lnTo>
                  <a:pt x="243303" y="109741"/>
                </a:lnTo>
                <a:cubicBezTo>
                  <a:pt x="240674" y="107018"/>
                  <a:pt x="236224" y="107018"/>
                  <a:pt x="233509" y="109741"/>
                </a:cubicBezTo>
                <a:cubicBezTo>
                  <a:pt x="230796" y="112540"/>
                  <a:pt x="230796" y="116896"/>
                  <a:pt x="233509" y="119619"/>
                </a:cubicBezTo>
                <a:lnTo>
                  <a:pt x="243801" y="129826"/>
                </a:lnTo>
                <a:lnTo>
                  <a:pt x="232852" y="140767"/>
                </a:lnTo>
                <a:lnTo>
                  <a:pt x="175806" y="83729"/>
                </a:lnTo>
                <a:close/>
                <a:moveTo>
                  <a:pt x="249314" y="157153"/>
                </a:moveTo>
                <a:lnTo>
                  <a:pt x="249314" y="157153"/>
                </a:lnTo>
                <a:lnTo>
                  <a:pt x="314511" y="91955"/>
                </a:lnTo>
                <a:cubicBezTo>
                  <a:pt x="319037" y="87429"/>
                  <a:pt x="319037" y="80105"/>
                  <a:pt x="314511" y="75579"/>
                </a:cubicBezTo>
                <a:lnTo>
                  <a:pt x="241003" y="2156"/>
                </a:lnTo>
                <a:cubicBezTo>
                  <a:pt x="236552" y="-2540"/>
                  <a:pt x="229151" y="-2540"/>
                  <a:pt x="224702" y="2156"/>
                </a:cubicBezTo>
                <a:lnTo>
                  <a:pt x="224373" y="2324"/>
                </a:lnTo>
                <a:lnTo>
                  <a:pt x="159345" y="67344"/>
                </a:lnTo>
                <a:lnTo>
                  <a:pt x="94317" y="2156"/>
                </a:lnTo>
                <a:cubicBezTo>
                  <a:pt x="92016" y="-70"/>
                  <a:pt x="88889" y="-1300"/>
                  <a:pt x="85762" y="-1300"/>
                </a:cubicBezTo>
                <a:lnTo>
                  <a:pt x="10197" y="-1300"/>
                </a:lnTo>
                <a:cubicBezTo>
                  <a:pt x="3614" y="-1300"/>
                  <a:pt x="-1325" y="4128"/>
                  <a:pt x="-1325" y="10635"/>
                </a:cubicBezTo>
                <a:cubicBezTo>
                  <a:pt x="-1325" y="35820"/>
                  <a:pt x="-1325" y="60846"/>
                  <a:pt x="-1325" y="86030"/>
                </a:cubicBezTo>
                <a:cubicBezTo>
                  <a:pt x="-1325" y="89242"/>
                  <a:pt x="-10" y="92124"/>
                  <a:pt x="2047" y="94097"/>
                </a:cubicBezTo>
                <a:lnTo>
                  <a:pt x="67243" y="159454"/>
                </a:lnTo>
                <a:lnTo>
                  <a:pt x="1962" y="224650"/>
                </a:lnTo>
                <a:cubicBezTo>
                  <a:pt x="-2479" y="229252"/>
                  <a:pt x="-2479" y="236501"/>
                  <a:pt x="1962" y="241112"/>
                </a:cubicBezTo>
                <a:lnTo>
                  <a:pt x="75470" y="314611"/>
                </a:lnTo>
                <a:cubicBezTo>
                  <a:pt x="79996" y="319061"/>
                  <a:pt x="87321" y="319061"/>
                  <a:pt x="91856" y="314611"/>
                </a:cubicBezTo>
                <a:lnTo>
                  <a:pt x="157204" y="249339"/>
                </a:lnTo>
                <a:lnTo>
                  <a:pt x="216803" y="309014"/>
                </a:lnTo>
                <a:cubicBezTo>
                  <a:pt x="229642" y="321117"/>
                  <a:pt x="250384" y="320705"/>
                  <a:pt x="262817" y="308357"/>
                </a:cubicBezTo>
                <a:cubicBezTo>
                  <a:pt x="276892" y="294280"/>
                  <a:pt x="308248" y="269668"/>
                  <a:pt x="315412" y="251977"/>
                </a:cubicBezTo>
                <a:cubicBezTo>
                  <a:pt x="319855" y="239543"/>
                  <a:pt x="318042" y="226050"/>
                  <a:pt x="308248" y="216171"/>
                </a:cubicBezTo>
                <a:lnTo>
                  <a:pt x="249314" y="157153"/>
                </a:lnTo>
                <a:close/>
                <a:moveTo>
                  <a:pt x="84277" y="248849"/>
                </a:moveTo>
                <a:cubicBezTo>
                  <a:pt x="81648" y="245966"/>
                  <a:pt x="77114" y="245966"/>
                  <a:pt x="74568" y="248849"/>
                </a:cubicBezTo>
                <a:cubicBezTo>
                  <a:pt x="71770" y="251395"/>
                  <a:pt x="71770" y="255846"/>
                  <a:pt x="74568" y="258560"/>
                </a:cubicBezTo>
                <a:lnTo>
                  <a:pt x="94730" y="278889"/>
                </a:lnTo>
                <a:lnTo>
                  <a:pt x="83781" y="289838"/>
                </a:lnTo>
                <a:lnTo>
                  <a:pt x="26659" y="232877"/>
                </a:lnTo>
                <a:lnTo>
                  <a:pt x="83621" y="175915"/>
                </a:lnTo>
                <a:lnTo>
                  <a:pt x="140743" y="233046"/>
                </a:lnTo>
                <a:lnTo>
                  <a:pt x="130864" y="242755"/>
                </a:lnTo>
                <a:lnTo>
                  <a:pt x="120581" y="232388"/>
                </a:lnTo>
                <a:cubicBezTo>
                  <a:pt x="117858" y="229751"/>
                  <a:pt x="113585" y="229751"/>
                  <a:pt x="110786" y="232388"/>
                </a:cubicBezTo>
                <a:cubicBezTo>
                  <a:pt x="108149" y="235187"/>
                  <a:pt x="108149" y="239543"/>
                  <a:pt x="110786" y="242258"/>
                </a:cubicBezTo>
                <a:lnTo>
                  <a:pt x="121154" y="252465"/>
                </a:lnTo>
                <a:lnTo>
                  <a:pt x="104608" y="269011"/>
                </a:lnTo>
                <a:lnTo>
                  <a:pt x="84277" y="248849"/>
                </a:lnTo>
                <a:lnTo>
                  <a:pt x="84277" y="248849"/>
                </a:lnTo>
              </a:path>
            </a:pathLst>
          </a:custGeom>
          <a:solidFill>
            <a:schemeClr val="accent1"/>
          </a:solidFill>
          <a:ln w="119" cap="flat">
            <a:noFill/>
            <a:prstDash val="solid"/>
            <a:miter/>
          </a:ln>
        </p:spPr>
        <p:txBody>
          <a:bodyPr rtlCol="0" anchor="ctr"/>
          <a:lstStyle/>
          <a:p>
            <a:endParaRPr lang="zh-CN" altLang="en-US">
              <a:solidFill>
                <a:schemeClr val="tx1">
                  <a:lumMod val="95000"/>
                  <a:lumOff val="5000"/>
                </a:schemeClr>
              </a:solidFill>
              <a:cs typeface="Montserrat" panose="00000500000000000000" pitchFamily="2" charset="0"/>
            </a:endParaRPr>
          </a:p>
        </p:txBody>
      </p:sp>
      <p:pic>
        <p:nvPicPr>
          <p:cNvPr id="6" name="图片 5" descr="post_object_image_1928720984"/>
          <p:cNvPicPr>
            <a:picLocks noChangeAspect="1"/>
          </p:cNvPicPr>
          <p:nvPr/>
        </p:nvPicPr>
        <p:blipFill>
          <a:blip r:embed="rId3"/>
          <a:srcRect l="8249" t="6208" r="8652" b="7095"/>
          <a:stretch>
            <a:fillRect/>
          </a:stretch>
        </p:blipFill>
        <p:spPr>
          <a:xfrm>
            <a:off x="910032" y="1296562"/>
            <a:ext cx="4695165" cy="4445231"/>
          </a:xfrm>
          <a:prstGeom prst="rect">
            <a:avLst/>
          </a:prstGeom>
        </p:spPr>
      </p:pic>
      <p:sp>
        <p:nvSpPr>
          <p:cNvPr id="11" name="文本框 10"/>
          <p:cNvSpPr txBox="1"/>
          <p:nvPr userDrawn="1"/>
        </p:nvSpPr>
        <p:spPr>
          <a:xfrm>
            <a:off x="2533504" y="5540927"/>
            <a:ext cx="7125036" cy="997768"/>
          </a:xfrm>
          <a:prstGeom prst="rect">
            <a:avLst/>
          </a:prstGeom>
          <a:solidFill>
            <a:srgbClr val="D9D9D9">
              <a:alpha val="100000"/>
            </a:srgbClr>
          </a:solidFill>
          <a:ln>
            <a:solidFill>
              <a:schemeClr val="tx2">
                <a:alpha val="100000"/>
              </a:schemeClr>
            </a:solidFill>
          </a:ln>
        </p:spPr>
        <p:txBody>
          <a:bodyPr wrap="square" rtlCol="0">
            <a:noAutofit/>
          </a:bodyPr>
          <a:p>
            <a:r>
              <a:rPr lang="zh-CN" altLang="en-US" sz="1600"/>
              <a:t>从评论中提取「粉丝群体</a:t>
            </a:r>
            <a:r>
              <a:rPr lang="en-US" altLang="zh-CN" sz="1600"/>
              <a:t> - </a:t>
            </a:r>
            <a:r>
              <a:rPr lang="zh-CN" altLang="en-US" sz="1600"/>
              <a:t>情感</a:t>
            </a:r>
            <a:r>
              <a:rPr lang="en-US" altLang="zh-CN" sz="1600"/>
              <a:t> - </a:t>
            </a:r>
            <a:r>
              <a:rPr lang="zh-CN" altLang="en-US" sz="1600"/>
              <a:t>偶像</a:t>
            </a:r>
            <a:r>
              <a:rPr lang="en-US" altLang="zh-CN" sz="1600"/>
              <a:t> - </a:t>
            </a:r>
            <a:r>
              <a:rPr lang="zh-CN" altLang="en-US" sz="1600"/>
              <a:t>作品</a:t>
            </a:r>
            <a:r>
              <a:rPr lang="en-US" altLang="zh-CN" sz="1600"/>
              <a:t> - </a:t>
            </a:r>
            <a:r>
              <a:rPr lang="zh-CN" altLang="en-US" sz="1600"/>
              <a:t>类型」核心实体</a:t>
            </a:r>
            <a:r>
              <a:rPr lang="en-US" altLang="zh-CN" sz="1600"/>
              <a:t> + </a:t>
            </a:r>
            <a:r>
              <a:rPr lang="zh-CN" altLang="en-US" sz="1600"/>
              <a:t>关系</a:t>
            </a:r>
            <a:endParaRPr lang="zh-CN" altLang="en-US" sz="1600"/>
          </a:p>
          <a:p>
            <a:r>
              <a:rPr lang="zh-CN" altLang="en-US" sz="1600"/>
              <a:t>可视化粉丝情感倾向、偶像</a:t>
            </a:r>
            <a:r>
              <a:rPr lang="en-US" altLang="zh-CN" sz="1600"/>
              <a:t> - </a:t>
            </a:r>
            <a:r>
              <a:rPr lang="zh-CN" altLang="en-US" sz="1600"/>
              <a:t>作品关联逻辑</a:t>
            </a:r>
            <a:endParaRPr lang="zh-CN" altLang="en-US" sz="1600"/>
          </a:p>
          <a:p>
            <a:r>
              <a:rPr lang="zh-CN" altLang="en-US" sz="1600">
                <a:solidFill>
                  <a:srgbClr val="FF0000"/>
                </a:solidFill>
              </a:rPr>
              <a:t>目的：把</a:t>
            </a:r>
            <a:r>
              <a:rPr lang="en-US" altLang="zh-CN" sz="1600">
                <a:solidFill>
                  <a:srgbClr val="FF0000"/>
                </a:solidFill>
              </a:rPr>
              <a:t> “</a:t>
            </a:r>
            <a:r>
              <a:rPr lang="zh-CN" altLang="en-US" sz="1600">
                <a:solidFill>
                  <a:srgbClr val="FF0000"/>
                </a:solidFill>
              </a:rPr>
              <a:t>粉丝</a:t>
            </a:r>
            <a:r>
              <a:rPr lang="en-US" altLang="en-US" sz="1600">
                <a:solidFill>
                  <a:srgbClr val="FF0000"/>
                </a:solidFill>
              </a:rPr>
              <a:t>→</a:t>
            </a:r>
            <a:r>
              <a:rPr lang="zh-CN" altLang="en-US" sz="1600">
                <a:solidFill>
                  <a:srgbClr val="FF0000"/>
                </a:solidFill>
              </a:rPr>
              <a:t>情感</a:t>
            </a:r>
            <a:r>
              <a:rPr lang="en-US" altLang="en-US" sz="1600">
                <a:solidFill>
                  <a:srgbClr val="FF0000"/>
                </a:solidFill>
              </a:rPr>
              <a:t>→</a:t>
            </a:r>
            <a:r>
              <a:rPr lang="zh-CN" altLang="en-US" sz="1600">
                <a:solidFill>
                  <a:srgbClr val="FF0000"/>
                </a:solidFill>
              </a:rPr>
              <a:t>偶像</a:t>
            </a:r>
            <a:r>
              <a:rPr lang="en-US" altLang="en-US" sz="1600">
                <a:solidFill>
                  <a:srgbClr val="FF0000"/>
                </a:solidFill>
              </a:rPr>
              <a:t>→</a:t>
            </a:r>
            <a:r>
              <a:rPr lang="zh-CN" altLang="en-US" sz="1600">
                <a:solidFill>
                  <a:srgbClr val="FF0000"/>
                </a:solidFill>
              </a:rPr>
              <a:t>作品</a:t>
            </a:r>
            <a:r>
              <a:rPr lang="en-US" altLang="zh-CN" sz="1600">
                <a:solidFill>
                  <a:srgbClr val="FF0000"/>
                </a:solidFill>
              </a:rPr>
              <a:t>” </a:t>
            </a:r>
            <a:r>
              <a:rPr lang="zh-CN" altLang="en-US" sz="1600">
                <a:solidFill>
                  <a:srgbClr val="FF0000"/>
                </a:solidFill>
              </a:rPr>
              <a:t>的关联逻辑可视化，直观展示两类偶像的粉丝情感差异，让复杂关系更易懂。</a:t>
            </a:r>
            <a:endParaRPr lang="zh-CN" altLang="en-US" sz="1600">
              <a:solidFill>
                <a:srgbClr val="FF0000"/>
              </a:solidFill>
            </a:endParaRPr>
          </a:p>
        </p:txBody>
      </p:sp>
      <p:pic>
        <p:nvPicPr>
          <p:cNvPr id="4" name="图片 3" descr="post_object_image_3604411709"/>
          <p:cNvPicPr>
            <a:picLocks noChangeAspect="1"/>
          </p:cNvPicPr>
          <p:nvPr/>
        </p:nvPicPr>
        <p:blipFill>
          <a:blip r:embed="rId4"/>
          <a:srcRect l="15766" t="9019" b="2136"/>
          <a:stretch>
            <a:fillRect/>
          </a:stretch>
        </p:blipFill>
        <p:spPr>
          <a:xfrm>
            <a:off x="6989503" y="1396195"/>
            <a:ext cx="4513992" cy="4144754"/>
          </a:xfrm>
          <a:prstGeom prst="rect">
            <a:avLst/>
          </a:prstGeom>
        </p:spPr>
      </p:pic>
      <p:pic>
        <p:nvPicPr>
          <p:cNvPr id="100" name="图片 99"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4699" t="20750" r="25073"/>
          <a:stretch>
            <a:fillRect/>
          </a:stretch>
        </p:blipFill>
        <p:spPr>
          <a:xfrm>
            <a:off x="-128338" y="0"/>
            <a:ext cx="11175398" cy="4704538"/>
          </a:xfrm>
          <a:custGeom>
            <a:avLst/>
            <a:gdLst>
              <a:gd name="connsiteX0" fmla="*/ 0 w 11175398"/>
              <a:gd name="connsiteY0" fmla="*/ 0 h 4704538"/>
              <a:gd name="connsiteX1" fmla="*/ 11175398 w 11175398"/>
              <a:gd name="connsiteY1" fmla="*/ 0 h 4704538"/>
              <a:gd name="connsiteX2" fmla="*/ 11175398 w 11175398"/>
              <a:gd name="connsiteY2" fmla="*/ 324500 h 4704538"/>
              <a:gd name="connsiteX3" fmla="*/ 9770600 w 11175398"/>
              <a:gd name="connsiteY3" fmla="*/ 1412085 h 4704538"/>
              <a:gd name="connsiteX4" fmla="*/ 9145033 w 11175398"/>
              <a:gd name="connsiteY4" fmla="*/ 2174971 h 4704538"/>
              <a:gd name="connsiteX5" fmla="*/ 4750813 w 11175398"/>
              <a:gd name="connsiteY5" fmla="*/ 2815796 h 4704538"/>
              <a:gd name="connsiteX6" fmla="*/ 4582980 w 11175398"/>
              <a:gd name="connsiteY6" fmla="*/ 2861569 h 4704538"/>
              <a:gd name="connsiteX7" fmla="*/ 3148753 w 11175398"/>
              <a:gd name="connsiteY7" fmla="*/ 3517650 h 4704538"/>
              <a:gd name="connsiteX8" fmla="*/ 2874115 w 11175398"/>
              <a:gd name="connsiteY8" fmla="*/ 4524659 h 4704538"/>
              <a:gd name="connsiteX9" fmla="*/ 2975297 w 11175398"/>
              <a:gd name="connsiteY9" fmla="*/ 4704538 h 4704538"/>
              <a:gd name="connsiteX10" fmla="*/ 0 w 11175398"/>
              <a:gd name="connsiteY10" fmla="*/ 4704538 h 470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5398" h="4704538">
                <a:moveTo>
                  <a:pt x="0" y="0"/>
                </a:moveTo>
                <a:lnTo>
                  <a:pt x="11175398" y="0"/>
                </a:lnTo>
                <a:lnTo>
                  <a:pt x="11175398" y="324500"/>
                </a:lnTo>
                <a:lnTo>
                  <a:pt x="9770600" y="1412085"/>
                </a:lnTo>
                <a:lnTo>
                  <a:pt x="9145033" y="2174971"/>
                </a:lnTo>
                <a:lnTo>
                  <a:pt x="4750813" y="2815796"/>
                </a:lnTo>
                <a:lnTo>
                  <a:pt x="4582980" y="2861569"/>
                </a:lnTo>
                <a:lnTo>
                  <a:pt x="3148753" y="3517650"/>
                </a:lnTo>
                <a:lnTo>
                  <a:pt x="2874115" y="4524659"/>
                </a:lnTo>
                <a:lnTo>
                  <a:pt x="2975297" y="4704538"/>
                </a:lnTo>
                <a:lnTo>
                  <a:pt x="0" y="4704538"/>
                </a:lnTo>
                <a:close/>
              </a:path>
            </a:pathLst>
          </a:cu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00" name="图片 99"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4699" t="20750" r="25073"/>
          <a:stretch>
            <a:fillRect/>
          </a:stretch>
        </p:blipFill>
        <p:spPr>
          <a:xfrm>
            <a:off x="0" y="0"/>
            <a:ext cx="11175398" cy="4704538"/>
          </a:xfrm>
          <a:custGeom>
            <a:avLst/>
            <a:gdLst>
              <a:gd name="connsiteX0" fmla="*/ 0 w 11175398"/>
              <a:gd name="connsiteY0" fmla="*/ 0 h 4704538"/>
              <a:gd name="connsiteX1" fmla="*/ 11175398 w 11175398"/>
              <a:gd name="connsiteY1" fmla="*/ 0 h 4704538"/>
              <a:gd name="connsiteX2" fmla="*/ 11175398 w 11175398"/>
              <a:gd name="connsiteY2" fmla="*/ 324500 h 4704538"/>
              <a:gd name="connsiteX3" fmla="*/ 9770600 w 11175398"/>
              <a:gd name="connsiteY3" fmla="*/ 1412085 h 4704538"/>
              <a:gd name="connsiteX4" fmla="*/ 9145033 w 11175398"/>
              <a:gd name="connsiteY4" fmla="*/ 2174971 h 4704538"/>
              <a:gd name="connsiteX5" fmla="*/ 4750813 w 11175398"/>
              <a:gd name="connsiteY5" fmla="*/ 2815796 h 4704538"/>
              <a:gd name="connsiteX6" fmla="*/ 4582980 w 11175398"/>
              <a:gd name="connsiteY6" fmla="*/ 2861569 h 4704538"/>
              <a:gd name="connsiteX7" fmla="*/ 3148753 w 11175398"/>
              <a:gd name="connsiteY7" fmla="*/ 3517650 h 4704538"/>
              <a:gd name="connsiteX8" fmla="*/ 2874115 w 11175398"/>
              <a:gd name="connsiteY8" fmla="*/ 4524659 h 4704538"/>
              <a:gd name="connsiteX9" fmla="*/ 2975297 w 11175398"/>
              <a:gd name="connsiteY9" fmla="*/ 4704538 h 4704538"/>
              <a:gd name="connsiteX10" fmla="*/ 0 w 11175398"/>
              <a:gd name="connsiteY10" fmla="*/ 4704538 h 470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5398" h="4704538">
                <a:moveTo>
                  <a:pt x="0" y="0"/>
                </a:moveTo>
                <a:lnTo>
                  <a:pt x="11175398" y="0"/>
                </a:lnTo>
                <a:lnTo>
                  <a:pt x="11175398" y="324500"/>
                </a:lnTo>
                <a:lnTo>
                  <a:pt x="9770600" y="1412085"/>
                </a:lnTo>
                <a:lnTo>
                  <a:pt x="9145033" y="2174971"/>
                </a:lnTo>
                <a:lnTo>
                  <a:pt x="4750813" y="2815796"/>
                </a:lnTo>
                <a:lnTo>
                  <a:pt x="4582980" y="2861569"/>
                </a:lnTo>
                <a:lnTo>
                  <a:pt x="3148753" y="3517650"/>
                </a:lnTo>
                <a:lnTo>
                  <a:pt x="2874115" y="4524659"/>
                </a:lnTo>
                <a:lnTo>
                  <a:pt x="2975297" y="4704538"/>
                </a:lnTo>
                <a:lnTo>
                  <a:pt x="0" y="4704538"/>
                </a:lnTo>
                <a:close/>
              </a:path>
            </a:pathLst>
          </a:custGeom>
        </p:spPr>
      </p:pic>
      <p:pic>
        <p:nvPicPr>
          <p:cNvPr id="99" name="图片 98"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4934" t="43430" r="25816" b="23957"/>
          <a:stretch>
            <a:fillRect/>
          </a:stretch>
        </p:blipFill>
        <p:spPr>
          <a:xfrm>
            <a:off x="4909010" y="4921980"/>
            <a:ext cx="7282967" cy="1936043"/>
          </a:xfrm>
          <a:custGeom>
            <a:avLst/>
            <a:gdLst>
              <a:gd name="connsiteX0" fmla="*/ 7282967 w 7282967"/>
              <a:gd name="connsiteY0" fmla="*/ 0 h 1936043"/>
              <a:gd name="connsiteX1" fmla="*/ 7282967 w 7282967"/>
              <a:gd name="connsiteY1" fmla="*/ 1936043 h 1936043"/>
              <a:gd name="connsiteX2" fmla="*/ 0 w 7282967"/>
              <a:gd name="connsiteY2" fmla="*/ 1936043 h 1936043"/>
              <a:gd name="connsiteX3" fmla="*/ 518141 w 7282967"/>
              <a:gd name="connsiteY3" fmla="*/ 1616962 h 1936043"/>
              <a:gd name="connsiteX4" fmla="*/ 3234013 w 7282967"/>
              <a:gd name="connsiteY4" fmla="*/ 1220261 h 1936043"/>
              <a:gd name="connsiteX5" fmla="*/ 5629475 w 7282967"/>
              <a:gd name="connsiteY5" fmla="*/ 747271 h 1936043"/>
              <a:gd name="connsiteX6" fmla="*/ 6651740 w 7282967"/>
              <a:gd name="connsiteY6" fmla="*/ 426860 h 1936043"/>
              <a:gd name="connsiteX7" fmla="*/ 7094214 w 7282967"/>
              <a:gd name="connsiteY7" fmla="*/ 14902 h 193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2967" h="1936043">
                <a:moveTo>
                  <a:pt x="7282967" y="0"/>
                </a:moveTo>
                <a:lnTo>
                  <a:pt x="7282967" y="1936043"/>
                </a:lnTo>
                <a:lnTo>
                  <a:pt x="0" y="1936043"/>
                </a:lnTo>
                <a:lnTo>
                  <a:pt x="518141" y="1616962"/>
                </a:lnTo>
                <a:lnTo>
                  <a:pt x="3234013" y="1220261"/>
                </a:lnTo>
                <a:lnTo>
                  <a:pt x="5629475" y="747271"/>
                </a:lnTo>
                <a:lnTo>
                  <a:pt x="6651740" y="426860"/>
                </a:lnTo>
                <a:lnTo>
                  <a:pt x="7094214" y="14902"/>
                </a:lnTo>
                <a:close/>
              </a:path>
            </a:pathLst>
          </a:custGeom>
        </p:spPr>
      </p:pic>
      <p:sp>
        <p:nvSpPr>
          <p:cNvPr id="2" name="-文本框 6"/>
          <p:cNvSpPr txBox="1"/>
          <p:nvPr>
            <p:custDataLst>
              <p:tags r:id="rId2"/>
            </p:custDataLst>
          </p:nvPr>
        </p:nvSpPr>
        <p:spPr>
          <a:xfrm>
            <a:off x="5191761" y="713020"/>
            <a:ext cx="2275163" cy="583565"/>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3200" dirty="0">
                <a:cs typeface="Montserrat" panose="00000500000000000000" pitchFamily="2" charset="0"/>
              </a:rPr>
              <a:t>知识图谱</a:t>
            </a:r>
            <a:endParaRPr lang="en-US" altLang="zh-CN" sz="3200" dirty="0">
              <a:cs typeface="Montserrat" panose="00000500000000000000" pitchFamily="2" charset="0"/>
            </a:endParaRPr>
          </a:p>
        </p:txBody>
      </p:sp>
      <p:sp>
        <p:nvSpPr>
          <p:cNvPr id="37" name="图形 55"/>
          <p:cNvSpPr/>
          <p:nvPr/>
        </p:nvSpPr>
        <p:spPr>
          <a:xfrm flipV="1">
            <a:off x="11872703" y="6538709"/>
            <a:ext cx="319274" cy="319314"/>
          </a:xfrm>
          <a:custGeom>
            <a:avLst/>
            <a:gdLst>
              <a:gd name="connsiteX0" fmla="*/ 21804 w 319274"/>
              <a:gd name="connsiteY0" fmla="*/ 64629 h 319314"/>
              <a:gd name="connsiteX1" fmla="*/ 21804 w 319274"/>
              <a:gd name="connsiteY1" fmla="*/ 64629 h 319314"/>
              <a:gd name="connsiteX2" fmla="*/ 21804 w 319274"/>
              <a:gd name="connsiteY2" fmla="*/ 21913 h 319314"/>
              <a:gd name="connsiteX3" fmla="*/ 64522 w 319274"/>
              <a:gd name="connsiteY3" fmla="*/ 21913 h 319314"/>
              <a:gd name="connsiteX4" fmla="*/ 21804 w 319274"/>
              <a:gd name="connsiteY4" fmla="*/ 64629 h 319314"/>
              <a:gd name="connsiteX5" fmla="*/ 31843 w 319274"/>
              <a:gd name="connsiteY5" fmla="*/ 74180 h 319314"/>
              <a:gd name="connsiteX6" fmla="*/ 31843 w 319274"/>
              <a:gd name="connsiteY6" fmla="*/ 74180 h 319314"/>
              <a:gd name="connsiteX7" fmla="*/ 210550 w 319274"/>
              <a:gd name="connsiteY7" fmla="*/ 252963 h 319314"/>
              <a:gd name="connsiteX8" fmla="*/ 201985 w 319274"/>
              <a:gd name="connsiteY8" fmla="*/ 261442 h 319314"/>
              <a:gd name="connsiteX9" fmla="*/ 23371 w 319274"/>
              <a:gd name="connsiteY9" fmla="*/ 82903 h 319314"/>
              <a:gd name="connsiteX10" fmla="*/ 31843 w 319274"/>
              <a:gd name="connsiteY10" fmla="*/ 74180 h 319314"/>
              <a:gd name="connsiteX11" fmla="*/ 252769 w 319274"/>
              <a:gd name="connsiteY11" fmla="*/ 210491 h 319314"/>
              <a:gd name="connsiteX12" fmla="*/ 252769 w 319274"/>
              <a:gd name="connsiteY12" fmla="*/ 210491 h 319314"/>
              <a:gd name="connsiteX13" fmla="*/ 74239 w 319274"/>
              <a:gd name="connsiteY13" fmla="*/ 31951 h 319314"/>
              <a:gd name="connsiteX14" fmla="*/ 82634 w 319274"/>
              <a:gd name="connsiteY14" fmla="*/ 23312 h 319314"/>
              <a:gd name="connsiteX15" fmla="*/ 261418 w 319274"/>
              <a:gd name="connsiteY15" fmla="*/ 202094 h 319314"/>
              <a:gd name="connsiteX16" fmla="*/ 252769 w 319274"/>
              <a:gd name="connsiteY16" fmla="*/ 210491 h 319314"/>
              <a:gd name="connsiteX17" fmla="*/ 257625 w 319274"/>
              <a:gd name="connsiteY17" fmla="*/ 225468 h 319314"/>
              <a:gd name="connsiteX18" fmla="*/ 257625 w 319274"/>
              <a:gd name="connsiteY18" fmla="*/ 225468 h 319314"/>
              <a:gd name="connsiteX19" fmla="*/ 257793 w 319274"/>
              <a:gd name="connsiteY19" fmla="*/ 225383 h 319314"/>
              <a:gd name="connsiteX20" fmla="*/ 257961 w 319274"/>
              <a:gd name="connsiteY20" fmla="*/ 225307 h 319314"/>
              <a:gd name="connsiteX21" fmla="*/ 257961 w 319274"/>
              <a:gd name="connsiteY21" fmla="*/ 225140 h 319314"/>
              <a:gd name="connsiteX22" fmla="*/ 258121 w 319274"/>
              <a:gd name="connsiteY22" fmla="*/ 224810 h 319314"/>
              <a:gd name="connsiteX23" fmla="*/ 271127 w 319274"/>
              <a:gd name="connsiteY23" fmla="*/ 211889 h 319314"/>
              <a:gd name="connsiteX24" fmla="*/ 291870 w 319274"/>
              <a:gd name="connsiteY24" fmla="*/ 232548 h 319314"/>
              <a:gd name="connsiteX25" fmla="*/ 291870 w 319274"/>
              <a:gd name="connsiteY25" fmla="*/ 246381 h 319314"/>
              <a:gd name="connsiteX26" fmla="*/ 246431 w 319274"/>
              <a:gd name="connsiteY26" fmla="*/ 291812 h 319314"/>
              <a:gd name="connsiteX27" fmla="*/ 232852 w 319274"/>
              <a:gd name="connsiteY27" fmla="*/ 292308 h 319314"/>
              <a:gd name="connsiteX28" fmla="*/ 211865 w 319274"/>
              <a:gd name="connsiteY28" fmla="*/ 271237 h 319314"/>
              <a:gd name="connsiteX29" fmla="*/ 224871 w 319274"/>
              <a:gd name="connsiteY29" fmla="*/ 258061 h 319314"/>
              <a:gd name="connsiteX30" fmla="*/ 225030 w 319274"/>
              <a:gd name="connsiteY30" fmla="*/ 258061 h 319314"/>
              <a:gd name="connsiteX31" fmla="*/ 225115 w 319274"/>
              <a:gd name="connsiteY31" fmla="*/ 257902 h 319314"/>
              <a:gd name="connsiteX32" fmla="*/ 225198 w 319274"/>
              <a:gd name="connsiteY32" fmla="*/ 257818 h 319314"/>
              <a:gd name="connsiteX33" fmla="*/ 225359 w 319274"/>
              <a:gd name="connsiteY33" fmla="*/ 257658 h 319314"/>
              <a:gd name="connsiteX34" fmla="*/ 225527 w 319274"/>
              <a:gd name="connsiteY34" fmla="*/ 257573 h 319314"/>
              <a:gd name="connsiteX35" fmla="*/ 225612 w 319274"/>
              <a:gd name="connsiteY35" fmla="*/ 257405 h 319314"/>
              <a:gd name="connsiteX36" fmla="*/ 257296 w 319274"/>
              <a:gd name="connsiteY36" fmla="*/ 225721 h 319314"/>
              <a:gd name="connsiteX37" fmla="*/ 257464 w 319274"/>
              <a:gd name="connsiteY37" fmla="*/ 225552 h 319314"/>
              <a:gd name="connsiteX38" fmla="*/ 257625 w 319274"/>
              <a:gd name="connsiteY38" fmla="*/ 225468 h 319314"/>
              <a:gd name="connsiteX39" fmla="*/ 64361 w 319274"/>
              <a:gd name="connsiteY39" fmla="*/ 41830 h 319314"/>
              <a:gd name="connsiteX40" fmla="*/ 64361 w 319274"/>
              <a:gd name="connsiteY40" fmla="*/ 41830 h 319314"/>
              <a:gd name="connsiteX41" fmla="*/ 242975 w 319274"/>
              <a:gd name="connsiteY41" fmla="*/ 220369 h 319314"/>
              <a:gd name="connsiteX42" fmla="*/ 220419 w 319274"/>
              <a:gd name="connsiteY42" fmla="*/ 243084 h 319314"/>
              <a:gd name="connsiteX43" fmla="*/ 41721 w 319274"/>
              <a:gd name="connsiteY43" fmla="*/ 64302 h 319314"/>
              <a:gd name="connsiteX44" fmla="*/ 64361 w 319274"/>
              <a:gd name="connsiteY44" fmla="*/ 41830 h 319314"/>
              <a:gd name="connsiteX45" fmla="*/ 175806 w 319274"/>
              <a:gd name="connsiteY45" fmla="*/ 83729 h 319314"/>
              <a:gd name="connsiteX46" fmla="*/ 175806 w 319274"/>
              <a:gd name="connsiteY46" fmla="*/ 83729 h 319314"/>
              <a:gd name="connsiteX47" fmla="*/ 232767 w 319274"/>
              <a:gd name="connsiteY47" fmla="*/ 26683 h 319314"/>
              <a:gd name="connsiteX48" fmla="*/ 289898 w 319274"/>
              <a:gd name="connsiteY48" fmla="*/ 83814 h 319314"/>
              <a:gd name="connsiteX49" fmla="*/ 279851 w 319274"/>
              <a:gd name="connsiteY49" fmla="*/ 93769 h 319314"/>
              <a:gd name="connsiteX50" fmla="*/ 259605 w 319274"/>
              <a:gd name="connsiteY50" fmla="*/ 73438 h 319314"/>
              <a:gd name="connsiteX51" fmla="*/ 249726 w 319274"/>
              <a:gd name="connsiteY51" fmla="*/ 73438 h 319314"/>
              <a:gd name="connsiteX52" fmla="*/ 249726 w 319274"/>
              <a:gd name="connsiteY52" fmla="*/ 83316 h 319314"/>
              <a:gd name="connsiteX53" fmla="*/ 269973 w 319274"/>
              <a:gd name="connsiteY53" fmla="*/ 103563 h 319314"/>
              <a:gd name="connsiteX54" fmla="*/ 253511 w 319274"/>
              <a:gd name="connsiteY54" fmla="*/ 119948 h 319314"/>
              <a:gd name="connsiteX55" fmla="*/ 243303 w 319274"/>
              <a:gd name="connsiteY55" fmla="*/ 109741 h 319314"/>
              <a:gd name="connsiteX56" fmla="*/ 233509 w 319274"/>
              <a:gd name="connsiteY56" fmla="*/ 109741 h 319314"/>
              <a:gd name="connsiteX57" fmla="*/ 233509 w 319274"/>
              <a:gd name="connsiteY57" fmla="*/ 119619 h 319314"/>
              <a:gd name="connsiteX58" fmla="*/ 243801 w 319274"/>
              <a:gd name="connsiteY58" fmla="*/ 129826 h 319314"/>
              <a:gd name="connsiteX59" fmla="*/ 232852 w 319274"/>
              <a:gd name="connsiteY59" fmla="*/ 140767 h 319314"/>
              <a:gd name="connsiteX60" fmla="*/ 175806 w 319274"/>
              <a:gd name="connsiteY60" fmla="*/ 83729 h 319314"/>
              <a:gd name="connsiteX61" fmla="*/ 249314 w 319274"/>
              <a:gd name="connsiteY61" fmla="*/ 157153 h 319314"/>
              <a:gd name="connsiteX62" fmla="*/ 249314 w 319274"/>
              <a:gd name="connsiteY62" fmla="*/ 157153 h 319314"/>
              <a:gd name="connsiteX63" fmla="*/ 314511 w 319274"/>
              <a:gd name="connsiteY63" fmla="*/ 91955 h 319314"/>
              <a:gd name="connsiteX64" fmla="*/ 314511 w 319274"/>
              <a:gd name="connsiteY64" fmla="*/ 75579 h 319314"/>
              <a:gd name="connsiteX65" fmla="*/ 241003 w 319274"/>
              <a:gd name="connsiteY65" fmla="*/ 2156 h 319314"/>
              <a:gd name="connsiteX66" fmla="*/ 224702 w 319274"/>
              <a:gd name="connsiteY66" fmla="*/ 2156 h 319314"/>
              <a:gd name="connsiteX67" fmla="*/ 224373 w 319274"/>
              <a:gd name="connsiteY67" fmla="*/ 2324 h 319314"/>
              <a:gd name="connsiteX68" fmla="*/ 159345 w 319274"/>
              <a:gd name="connsiteY68" fmla="*/ 67344 h 319314"/>
              <a:gd name="connsiteX69" fmla="*/ 94317 w 319274"/>
              <a:gd name="connsiteY69" fmla="*/ 2156 h 319314"/>
              <a:gd name="connsiteX70" fmla="*/ 85762 w 319274"/>
              <a:gd name="connsiteY70" fmla="*/ -1300 h 319314"/>
              <a:gd name="connsiteX71" fmla="*/ 10197 w 319274"/>
              <a:gd name="connsiteY71" fmla="*/ -1300 h 319314"/>
              <a:gd name="connsiteX72" fmla="*/ -1325 w 319274"/>
              <a:gd name="connsiteY72" fmla="*/ 10635 h 319314"/>
              <a:gd name="connsiteX73" fmla="*/ -1325 w 319274"/>
              <a:gd name="connsiteY73" fmla="*/ 86030 h 319314"/>
              <a:gd name="connsiteX74" fmla="*/ 2047 w 319274"/>
              <a:gd name="connsiteY74" fmla="*/ 94097 h 319314"/>
              <a:gd name="connsiteX75" fmla="*/ 67243 w 319274"/>
              <a:gd name="connsiteY75" fmla="*/ 159454 h 319314"/>
              <a:gd name="connsiteX76" fmla="*/ 1962 w 319274"/>
              <a:gd name="connsiteY76" fmla="*/ 224650 h 319314"/>
              <a:gd name="connsiteX77" fmla="*/ 1962 w 319274"/>
              <a:gd name="connsiteY77" fmla="*/ 241112 h 319314"/>
              <a:gd name="connsiteX78" fmla="*/ 75470 w 319274"/>
              <a:gd name="connsiteY78" fmla="*/ 314611 h 319314"/>
              <a:gd name="connsiteX79" fmla="*/ 91856 w 319274"/>
              <a:gd name="connsiteY79" fmla="*/ 314611 h 319314"/>
              <a:gd name="connsiteX80" fmla="*/ 157204 w 319274"/>
              <a:gd name="connsiteY80" fmla="*/ 249339 h 319314"/>
              <a:gd name="connsiteX81" fmla="*/ 216803 w 319274"/>
              <a:gd name="connsiteY81" fmla="*/ 309014 h 319314"/>
              <a:gd name="connsiteX82" fmla="*/ 262817 w 319274"/>
              <a:gd name="connsiteY82" fmla="*/ 308357 h 319314"/>
              <a:gd name="connsiteX83" fmla="*/ 315412 w 319274"/>
              <a:gd name="connsiteY83" fmla="*/ 251977 h 319314"/>
              <a:gd name="connsiteX84" fmla="*/ 308248 w 319274"/>
              <a:gd name="connsiteY84" fmla="*/ 216171 h 319314"/>
              <a:gd name="connsiteX85" fmla="*/ 249314 w 319274"/>
              <a:gd name="connsiteY85" fmla="*/ 157153 h 319314"/>
              <a:gd name="connsiteX86" fmla="*/ 84277 w 319274"/>
              <a:gd name="connsiteY86" fmla="*/ 248849 h 319314"/>
              <a:gd name="connsiteX87" fmla="*/ 74568 w 319274"/>
              <a:gd name="connsiteY87" fmla="*/ 248849 h 319314"/>
              <a:gd name="connsiteX88" fmla="*/ 74568 w 319274"/>
              <a:gd name="connsiteY88" fmla="*/ 258560 h 319314"/>
              <a:gd name="connsiteX89" fmla="*/ 94730 w 319274"/>
              <a:gd name="connsiteY89" fmla="*/ 278889 h 319314"/>
              <a:gd name="connsiteX90" fmla="*/ 83781 w 319274"/>
              <a:gd name="connsiteY90" fmla="*/ 289838 h 319314"/>
              <a:gd name="connsiteX91" fmla="*/ 26659 w 319274"/>
              <a:gd name="connsiteY91" fmla="*/ 232877 h 319314"/>
              <a:gd name="connsiteX92" fmla="*/ 83621 w 319274"/>
              <a:gd name="connsiteY92" fmla="*/ 175915 h 319314"/>
              <a:gd name="connsiteX93" fmla="*/ 140743 w 319274"/>
              <a:gd name="connsiteY93" fmla="*/ 233046 h 319314"/>
              <a:gd name="connsiteX94" fmla="*/ 130864 w 319274"/>
              <a:gd name="connsiteY94" fmla="*/ 242755 h 319314"/>
              <a:gd name="connsiteX95" fmla="*/ 120581 w 319274"/>
              <a:gd name="connsiteY95" fmla="*/ 232388 h 319314"/>
              <a:gd name="connsiteX96" fmla="*/ 110786 w 319274"/>
              <a:gd name="connsiteY96" fmla="*/ 232388 h 319314"/>
              <a:gd name="connsiteX97" fmla="*/ 110786 w 319274"/>
              <a:gd name="connsiteY97" fmla="*/ 242258 h 319314"/>
              <a:gd name="connsiteX98" fmla="*/ 121154 w 319274"/>
              <a:gd name="connsiteY98" fmla="*/ 252465 h 319314"/>
              <a:gd name="connsiteX99" fmla="*/ 104608 w 319274"/>
              <a:gd name="connsiteY99" fmla="*/ 269011 h 319314"/>
              <a:gd name="connsiteX100" fmla="*/ 84277 w 319274"/>
              <a:gd name="connsiteY100" fmla="*/ 248849 h 319314"/>
              <a:gd name="connsiteX101" fmla="*/ 84277 w 319274"/>
              <a:gd name="connsiteY101" fmla="*/ 248849 h 319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19274" h="319314">
                <a:moveTo>
                  <a:pt x="21804" y="64629"/>
                </a:moveTo>
                <a:lnTo>
                  <a:pt x="21804" y="64629"/>
                </a:lnTo>
                <a:cubicBezTo>
                  <a:pt x="21804" y="50393"/>
                  <a:pt x="21804" y="36233"/>
                  <a:pt x="21804" y="21913"/>
                </a:cubicBezTo>
                <a:lnTo>
                  <a:pt x="64522" y="21913"/>
                </a:lnTo>
                <a:lnTo>
                  <a:pt x="21804" y="64629"/>
                </a:lnTo>
                <a:close/>
                <a:moveTo>
                  <a:pt x="31843" y="74180"/>
                </a:moveTo>
                <a:lnTo>
                  <a:pt x="31843" y="74180"/>
                </a:lnTo>
                <a:lnTo>
                  <a:pt x="210550" y="252963"/>
                </a:lnTo>
                <a:lnTo>
                  <a:pt x="201985" y="261442"/>
                </a:lnTo>
                <a:lnTo>
                  <a:pt x="23371" y="82903"/>
                </a:lnTo>
                <a:lnTo>
                  <a:pt x="31843" y="74180"/>
                </a:lnTo>
                <a:close/>
                <a:moveTo>
                  <a:pt x="252769" y="210491"/>
                </a:moveTo>
                <a:lnTo>
                  <a:pt x="252769" y="210491"/>
                </a:lnTo>
                <a:cubicBezTo>
                  <a:pt x="193261" y="151058"/>
                  <a:pt x="133662" y="91552"/>
                  <a:pt x="74239" y="31951"/>
                </a:cubicBezTo>
                <a:lnTo>
                  <a:pt x="82634" y="23312"/>
                </a:lnTo>
                <a:lnTo>
                  <a:pt x="261418" y="202094"/>
                </a:lnTo>
                <a:lnTo>
                  <a:pt x="252769" y="210491"/>
                </a:lnTo>
                <a:close/>
                <a:moveTo>
                  <a:pt x="257625" y="225468"/>
                </a:moveTo>
                <a:lnTo>
                  <a:pt x="257625" y="225468"/>
                </a:lnTo>
                <a:lnTo>
                  <a:pt x="257793" y="225383"/>
                </a:lnTo>
                <a:lnTo>
                  <a:pt x="257961" y="225307"/>
                </a:lnTo>
                <a:lnTo>
                  <a:pt x="257961" y="225140"/>
                </a:lnTo>
                <a:lnTo>
                  <a:pt x="258121" y="224810"/>
                </a:lnTo>
                <a:lnTo>
                  <a:pt x="271127" y="211889"/>
                </a:lnTo>
                <a:lnTo>
                  <a:pt x="291870" y="232548"/>
                </a:lnTo>
                <a:cubicBezTo>
                  <a:pt x="295495" y="236172"/>
                  <a:pt x="295655" y="242755"/>
                  <a:pt x="291870" y="246381"/>
                </a:cubicBezTo>
                <a:cubicBezTo>
                  <a:pt x="276724" y="261602"/>
                  <a:pt x="261577" y="276749"/>
                  <a:pt x="246431" y="291812"/>
                </a:cubicBezTo>
                <a:cubicBezTo>
                  <a:pt x="242731" y="295436"/>
                  <a:pt x="236722" y="295763"/>
                  <a:pt x="232852" y="292308"/>
                </a:cubicBezTo>
                <a:lnTo>
                  <a:pt x="211865" y="271237"/>
                </a:lnTo>
                <a:lnTo>
                  <a:pt x="224871" y="258061"/>
                </a:lnTo>
                <a:lnTo>
                  <a:pt x="225030" y="258061"/>
                </a:lnTo>
                <a:lnTo>
                  <a:pt x="225115" y="257902"/>
                </a:lnTo>
                <a:lnTo>
                  <a:pt x="225198" y="257818"/>
                </a:lnTo>
                <a:lnTo>
                  <a:pt x="225359" y="257658"/>
                </a:lnTo>
                <a:lnTo>
                  <a:pt x="225527" y="257573"/>
                </a:lnTo>
                <a:lnTo>
                  <a:pt x="225612" y="257405"/>
                </a:lnTo>
                <a:lnTo>
                  <a:pt x="257296" y="225721"/>
                </a:lnTo>
                <a:lnTo>
                  <a:pt x="257464" y="225552"/>
                </a:lnTo>
                <a:lnTo>
                  <a:pt x="257625" y="225468"/>
                </a:lnTo>
                <a:close/>
                <a:moveTo>
                  <a:pt x="64361" y="41830"/>
                </a:moveTo>
                <a:lnTo>
                  <a:pt x="64361" y="41830"/>
                </a:lnTo>
                <a:cubicBezTo>
                  <a:pt x="123952" y="101421"/>
                  <a:pt x="183467" y="160853"/>
                  <a:pt x="242975" y="220369"/>
                </a:cubicBezTo>
                <a:cubicBezTo>
                  <a:pt x="235490" y="228022"/>
                  <a:pt x="227828" y="235592"/>
                  <a:pt x="220419" y="243084"/>
                </a:cubicBezTo>
                <a:lnTo>
                  <a:pt x="41721" y="64302"/>
                </a:lnTo>
                <a:lnTo>
                  <a:pt x="64361" y="41830"/>
                </a:lnTo>
                <a:close/>
                <a:moveTo>
                  <a:pt x="175806" y="83729"/>
                </a:moveTo>
                <a:lnTo>
                  <a:pt x="175806" y="83729"/>
                </a:lnTo>
                <a:lnTo>
                  <a:pt x="232767" y="26683"/>
                </a:lnTo>
                <a:lnTo>
                  <a:pt x="289898" y="83814"/>
                </a:lnTo>
                <a:lnTo>
                  <a:pt x="279851" y="93769"/>
                </a:lnTo>
                <a:lnTo>
                  <a:pt x="259605" y="73438"/>
                </a:lnTo>
                <a:cubicBezTo>
                  <a:pt x="256891" y="70725"/>
                  <a:pt x="252526" y="70725"/>
                  <a:pt x="249726" y="73438"/>
                </a:cubicBezTo>
                <a:cubicBezTo>
                  <a:pt x="247013" y="76152"/>
                  <a:pt x="247013" y="80433"/>
                  <a:pt x="249726" y="83316"/>
                </a:cubicBezTo>
                <a:lnTo>
                  <a:pt x="269973" y="103563"/>
                </a:lnTo>
                <a:lnTo>
                  <a:pt x="253511" y="119948"/>
                </a:lnTo>
                <a:lnTo>
                  <a:pt x="243303" y="109741"/>
                </a:lnTo>
                <a:cubicBezTo>
                  <a:pt x="240674" y="107018"/>
                  <a:pt x="236224" y="107018"/>
                  <a:pt x="233509" y="109741"/>
                </a:cubicBezTo>
                <a:cubicBezTo>
                  <a:pt x="230796" y="112540"/>
                  <a:pt x="230796" y="116896"/>
                  <a:pt x="233509" y="119619"/>
                </a:cubicBezTo>
                <a:lnTo>
                  <a:pt x="243801" y="129826"/>
                </a:lnTo>
                <a:lnTo>
                  <a:pt x="232852" y="140767"/>
                </a:lnTo>
                <a:lnTo>
                  <a:pt x="175806" y="83729"/>
                </a:lnTo>
                <a:close/>
                <a:moveTo>
                  <a:pt x="249314" y="157153"/>
                </a:moveTo>
                <a:lnTo>
                  <a:pt x="249314" y="157153"/>
                </a:lnTo>
                <a:lnTo>
                  <a:pt x="314511" y="91955"/>
                </a:lnTo>
                <a:cubicBezTo>
                  <a:pt x="319037" y="87429"/>
                  <a:pt x="319037" y="80105"/>
                  <a:pt x="314511" y="75579"/>
                </a:cubicBezTo>
                <a:lnTo>
                  <a:pt x="241003" y="2156"/>
                </a:lnTo>
                <a:cubicBezTo>
                  <a:pt x="236552" y="-2540"/>
                  <a:pt x="229151" y="-2540"/>
                  <a:pt x="224702" y="2156"/>
                </a:cubicBezTo>
                <a:lnTo>
                  <a:pt x="224373" y="2324"/>
                </a:lnTo>
                <a:lnTo>
                  <a:pt x="159345" y="67344"/>
                </a:lnTo>
                <a:lnTo>
                  <a:pt x="94317" y="2156"/>
                </a:lnTo>
                <a:cubicBezTo>
                  <a:pt x="92016" y="-70"/>
                  <a:pt x="88889" y="-1300"/>
                  <a:pt x="85762" y="-1300"/>
                </a:cubicBezTo>
                <a:lnTo>
                  <a:pt x="10197" y="-1300"/>
                </a:lnTo>
                <a:cubicBezTo>
                  <a:pt x="3614" y="-1300"/>
                  <a:pt x="-1325" y="4128"/>
                  <a:pt x="-1325" y="10635"/>
                </a:cubicBezTo>
                <a:cubicBezTo>
                  <a:pt x="-1325" y="35820"/>
                  <a:pt x="-1325" y="60846"/>
                  <a:pt x="-1325" y="86030"/>
                </a:cubicBezTo>
                <a:cubicBezTo>
                  <a:pt x="-1325" y="89242"/>
                  <a:pt x="-10" y="92124"/>
                  <a:pt x="2047" y="94097"/>
                </a:cubicBezTo>
                <a:lnTo>
                  <a:pt x="67243" y="159454"/>
                </a:lnTo>
                <a:lnTo>
                  <a:pt x="1962" y="224650"/>
                </a:lnTo>
                <a:cubicBezTo>
                  <a:pt x="-2479" y="229252"/>
                  <a:pt x="-2479" y="236501"/>
                  <a:pt x="1962" y="241112"/>
                </a:cubicBezTo>
                <a:lnTo>
                  <a:pt x="75470" y="314611"/>
                </a:lnTo>
                <a:cubicBezTo>
                  <a:pt x="79996" y="319061"/>
                  <a:pt x="87321" y="319061"/>
                  <a:pt x="91856" y="314611"/>
                </a:cubicBezTo>
                <a:lnTo>
                  <a:pt x="157204" y="249339"/>
                </a:lnTo>
                <a:lnTo>
                  <a:pt x="216803" y="309014"/>
                </a:lnTo>
                <a:cubicBezTo>
                  <a:pt x="229642" y="321117"/>
                  <a:pt x="250384" y="320705"/>
                  <a:pt x="262817" y="308357"/>
                </a:cubicBezTo>
                <a:cubicBezTo>
                  <a:pt x="276892" y="294280"/>
                  <a:pt x="308248" y="269668"/>
                  <a:pt x="315412" y="251977"/>
                </a:cubicBezTo>
                <a:cubicBezTo>
                  <a:pt x="319855" y="239543"/>
                  <a:pt x="318042" y="226050"/>
                  <a:pt x="308248" y="216171"/>
                </a:cubicBezTo>
                <a:lnTo>
                  <a:pt x="249314" y="157153"/>
                </a:lnTo>
                <a:close/>
                <a:moveTo>
                  <a:pt x="84277" y="248849"/>
                </a:moveTo>
                <a:cubicBezTo>
                  <a:pt x="81648" y="245966"/>
                  <a:pt x="77114" y="245966"/>
                  <a:pt x="74568" y="248849"/>
                </a:cubicBezTo>
                <a:cubicBezTo>
                  <a:pt x="71770" y="251395"/>
                  <a:pt x="71770" y="255846"/>
                  <a:pt x="74568" y="258560"/>
                </a:cubicBezTo>
                <a:lnTo>
                  <a:pt x="94730" y="278889"/>
                </a:lnTo>
                <a:lnTo>
                  <a:pt x="83781" y="289838"/>
                </a:lnTo>
                <a:lnTo>
                  <a:pt x="26659" y="232877"/>
                </a:lnTo>
                <a:lnTo>
                  <a:pt x="83621" y="175915"/>
                </a:lnTo>
                <a:lnTo>
                  <a:pt x="140743" y="233046"/>
                </a:lnTo>
                <a:lnTo>
                  <a:pt x="130864" y="242755"/>
                </a:lnTo>
                <a:lnTo>
                  <a:pt x="120581" y="232388"/>
                </a:lnTo>
                <a:cubicBezTo>
                  <a:pt x="117858" y="229751"/>
                  <a:pt x="113585" y="229751"/>
                  <a:pt x="110786" y="232388"/>
                </a:cubicBezTo>
                <a:cubicBezTo>
                  <a:pt x="108149" y="235187"/>
                  <a:pt x="108149" y="239543"/>
                  <a:pt x="110786" y="242258"/>
                </a:cubicBezTo>
                <a:lnTo>
                  <a:pt x="121154" y="252465"/>
                </a:lnTo>
                <a:lnTo>
                  <a:pt x="104608" y="269011"/>
                </a:lnTo>
                <a:lnTo>
                  <a:pt x="84277" y="248849"/>
                </a:lnTo>
                <a:lnTo>
                  <a:pt x="84277" y="248849"/>
                </a:lnTo>
              </a:path>
            </a:pathLst>
          </a:custGeom>
          <a:solidFill>
            <a:schemeClr val="accent1"/>
          </a:solidFill>
          <a:ln w="119" cap="flat">
            <a:noFill/>
            <a:prstDash val="solid"/>
            <a:miter/>
          </a:ln>
        </p:spPr>
        <p:txBody>
          <a:bodyPr rtlCol="0" anchor="ctr"/>
          <a:lstStyle/>
          <a:p>
            <a:endParaRPr lang="zh-CN" altLang="en-US">
              <a:solidFill>
                <a:schemeClr val="tx1">
                  <a:lumMod val="95000"/>
                  <a:lumOff val="5000"/>
                </a:schemeClr>
              </a:solidFill>
              <a:cs typeface="Montserrat" panose="00000500000000000000" pitchFamily="2" charset="0"/>
            </a:endParaRPr>
          </a:p>
        </p:txBody>
      </p:sp>
      <p:pic>
        <p:nvPicPr>
          <p:cNvPr id="3" name="图片 2" descr="post_object_image_1214096159"/>
          <p:cNvPicPr>
            <a:picLocks noChangeAspect="1"/>
          </p:cNvPicPr>
          <p:nvPr/>
        </p:nvPicPr>
        <p:blipFill>
          <a:blip r:embed="rId3"/>
          <a:srcRect l="19521" t="8649" r="17184"/>
          <a:stretch>
            <a:fillRect/>
          </a:stretch>
        </p:blipFill>
        <p:spPr>
          <a:xfrm>
            <a:off x="743351" y="2075429"/>
            <a:ext cx="5281563" cy="4463292"/>
          </a:xfrm>
          <a:prstGeom prst="rect">
            <a:avLst/>
          </a:prstGeom>
        </p:spPr>
      </p:pic>
      <p:sp>
        <p:nvSpPr>
          <p:cNvPr id="5" name="文本框 4"/>
          <p:cNvSpPr txBox="1"/>
          <p:nvPr userDrawn="1"/>
        </p:nvSpPr>
        <p:spPr>
          <a:xfrm>
            <a:off x="1040805" y="1539193"/>
            <a:ext cx="4162425" cy="368300"/>
          </a:xfrm>
          <a:prstGeom prst="rect">
            <a:avLst/>
          </a:prstGeom>
        </p:spPr>
        <p:txBody>
          <a:bodyPr wrap="none" rtlCol="0">
            <a:spAutoFit/>
          </a:bodyPr>
          <a:p>
            <a:pPr algn="l"/>
            <a:r>
              <a:rPr lang="zh-CN" altLang="en-US" b="1"/>
              <a:t>虚拟偶像与真人偶像对比</a:t>
            </a:r>
            <a:r>
              <a:rPr lang="en-US" altLang="zh-CN" b="1"/>
              <a:t> </a:t>
            </a:r>
            <a:r>
              <a:rPr lang="zh-CN" altLang="en-US" b="1"/>
              <a:t>知识图谱构建</a:t>
            </a:r>
            <a:endParaRPr lang="zh-CN" altLang="en-US" b="1"/>
          </a:p>
        </p:txBody>
      </p:sp>
      <p:sp>
        <p:nvSpPr>
          <p:cNvPr id="7" name="文本框 6"/>
          <p:cNvSpPr txBox="1"/>
          <p:nvPr userDrawn="1"/>
        </p:nvSpPr>
        <p:spPr>
          <a:xfrm>
            <a:off x="5302531" y="1638805"/>
            <a:ext cx="7202346" cy="369570"/>
          </a:xfrm>
          <a:prstGeom prst="rect">
            <a:avLst/>
          </a:prstGeom>
        </p:spPr>
        <p:txBody>
          <a:bodyPr wrap="square" rtlCol="0">
            <a:noAutofit/>
          </a:bodyPr>
          <a:p>
            <a:r>
              <a:rPr lang="zh-CN" altLang="en-US" sz="1400"/>
              <a:t>内容来源：结合我们自己所爬取的数据以及网络上的数据构建出关系数据</a:t>
            </a:r>
            <a:endParaRPr lang="zh-CN" altLang="en-US" sz="1400"/>
          </a:p>
        </p:txBody>
      </p:sp>
      <p:pic>
        <p:nvPicPr>
          <p:cNvPr id="8" name="图片 7" descr="post_object_image_632133663"/>
          <p:cNvPicPr>
            <a:picLocks noChangeAspect="1"/>
          </p:cNvPicPr>
          <p:nvPr/>
        </p:nvPicPr>
        <p:blipFill>
          <a:blip r:embed="rId4"/>
          <a:stretch>
            <a:fillRect/>
          </a:stretch>
        </p:blipFill>
        <p:spPr>
          <a:xfrm>
            <a:off x="6099566" y="2075414"/>
            <a:ext cx="5773149" cy="1136082"/>
          </a:xfrm>
          <a:prstGeom prst="rect">
            <a:avLst/>
          </a:prstGeom>
        </p:spPr>
      </p:pic>
      <p:pic>
        <p:nvPicPr>
          <p:cNvPr id="9" name="图片 8" descr="post_object_image_1791081793"/>
          <p:cNvPicPr>
            <a:picLocks noChangeAspect="1"/>
          </p:cNvPicPr>
          <p:nvPr/>
        </p:nvPicPr>
        <p:blipFill>
          <a:blip r:embed="rId5"/>
          <a:stretch>
            <a:fillRect/>
          </a:stretch>
        </p:blipFill>
        <p:spPr>
          <a:xfrm>
            <a:off x="6099566" y="3211504"/>
            <a:ext cx="4798513" cy="3417841"/>
          </a:xfrm>
          <a:prstGeom prst="rect">
            <a:avLst/>
          </a:prstGeom>
        </p:spPr>
      </p:pic>
      <p:sp>
        <p:nvSpPr>
          <p:cNvPr id="11" name="文本框 10"/>
          <p:cNvSpPr txBox="1"/>
          <p:nvPr userDrawn="1"/>
        </p:nvSpPr>
        <p:spPr>
          <a:xfrm>
            <a:off x="4421562" y="5743126"/>
            <a:ext cx="7537838" cy="795595"/>
          </a:xfrm>
          <a:prstGeom prst="rect">
            <a:avLst/>
          </a:prstGeom>
          <a:noFill/>
          <a:ln w="9525" cmpd="sng">
            <a:noFill/>
            <a:prstDash val="solid"/>
            <a:miter lim="800000"/>
          </a:ln>
        </p:spPr>
        <p:txBody>
          <a:bodyPr wrap="square" rtlCol="0">
            <a:noAutofit/>
          </a:bodyPr>
          <a:p>
            <a:pPr marL="0" indent="0" algn="l" defTabSz="0" rtl="0" eaLnBrk="1" latinLnBrk="0" hangingPunct="1">
              <a:spcBef>
                <a:spcPct val="0"/>
              </a:spcBef>
              <a:spcAft>
                <a:spcPct val="0"/>
              </a:spcAft>
              <a:buNone/>
            </a:pPr>
            <a:r>
              <a:rPr lang="zh-CN" altLang="en-US" sz="1600">
                <a:solidFill>
                  <a:schemeClr val="tx1"/>
                </a:solidFill>
                <a:highlight>
                  <a:srgbClr val="FFFF00"/>
                </a:highlight>
              </a:rPr>
              <a:t>基于</a:t>
            </a:r>
            <a:r>
              <a:rPr lang="en-US" altLang="zh-CN" sz="1600">
                <a:solidFill>
                  <a:schemeClr val="tx1"/>
                </a:solidFill>
                <a:highlight>
                  <a:srgbClr val="FFFF00"/>
                </a:highlight>
              </a:rPr>
              <a:t>Python+PyVis </a:t>
            </a:r>
            <a:r>
              <a:rPr lang="zh-CN" altLang="en-US" sz="1600">
                <a:solidFill>
                  <a:schemeClr val="tx1"/>
                </a:solidFill>
                <a:highlight>
                  <a:srgbClr val="FFFF00"/>
                </a:highlight>
              </a:rPr>
              <a:t>的交互式图谱实现</a:t>
            </a:r>
            <a:endParaRPr lang="zh-CN" altLang="en-US" sz="1600">
              <a:solidFill>
                <a:schemeClr val="tx1"/>
              </a:solidFill>
              <a:highlight>
                <a:srgbClr val="FFFF00"/>
              </a:highlight>
            </a:endParaRPr>
          </a:p>
          <a:p>
            <a:pPr marL="0" indent="0" algn="l" defTabSz="0" rtl="0" eaLnBrk="1" latinLnBrk="0" hangingPunct="1">
              <a:spcBef>
                <a:spcPct val="0"/>
              </a:spcBef>
              <a:spcAft>
                <a:spcPct val="0"/>
              </a:spcAft>
              <a:buNone/>
            </a:pPr>
            <a:r>
              <a:rPr lang="zh-CN" altLang="en-US" sz="1600">
                <a:solidFill>
                  <a:schemeClr val="tx1"/>
                </a:solidFill>
                <a:highlight>
                  <a:srgbClr val="FFFF00"/>
                </a:highlight>
              </a:rPr>
              <a:t>安装核心依赖：</a:t>
            </a:r>
            <a:r>
              <a:rPr lang="en-US" altLang="zh-CN" sz="1600">
                <a:solidFill>
                  <a:schemeClr val="tx1"/>
                </a:solidFill>
                <a:highlight>
                  <a:srgbClr val="FFFF00"/>
                </a:highlight>
              </a:rPr>
              <a:t>PyVis</a:t>
            </a:r>
            <a:r>
              <a:rPr lang="zh-CN" altLang="en-US" sz="1600">
                <a:solidFill>
                  <a:schemeClr val="tx1"/>
                </a:solidFill>
                <a:highlight>
                  <a:srgbClr val="FFFF00"/>
                </a:highlight>
              </a:rPr>
              <a:t>（可视化）、</a:t>
            </a:r>
            <a:r>
              <a:rPr lang="en-US" altLang="zh-CN" sz="1600">
                <a:solidFill>
                  <a:schemeClr val="tx1"/>
                </a:solidFill>
                <a:highlight>
                  <a:srgbClr val="FFFF00"/>
                </a:highlight>
              </a:rPr>
              <a:t>NetworkX</a:t>
            </a:r>
            <a:r>
              <a:rPr lang="zh-CN" altLang="en-US" sz="1600">
                <a:solidFill>
                  <a:schemeClr val="tx1"/>
                </a:solidFill>
                <a:highlight>
                  <a:srgbClr val="FFFF00"/>
                </a:highlight>
              </a:rPr>
              <a:t>（图结构）、</a:t>
            </a:r>
            <a:r>
              <a:rPr lang="en-US" altLang="zh-CN" sz="1600">
                <a:solidFill>
                  <a:schemeClr val="tx1"/>
                </a:solidFill>
                <a:highlight>
                  <a:srgbClr val="FFFF00"/>
                </a:highlight>
              </a:rPr>
              <a:t>Pandas</a:t>
            </a:r>
            <a:r>
              <a:rPr lang="zh-CN" altLang="en-US" sz="1600">
                <a:solidFill>
                  <a:schemeClr val="tx1"/>
                </a:solidFill>
                <a:highlight>
                  <a:srgbClr val="FFFF00"/>
                </a:highlight>
              </a:rPr>
              <a:t>（数据处理）</a:t>
            </a:r>
            <a:endParaRPr lang="zh-CN" altLang="en-US" sz="1600">
              <a:solidFill>
                <a:schemeClr val="tx1"/>
              </a:solidFill>
              <a:highlight>
                <a:srgbClr val="FFFF00"/>
              </a:highlight>
            </a:endParaRPr>
          </a:p>
          <a:p>
            <a:pPr marL="0" indent="0" algn="l" defTabSz="0" rtl="0" eaLnBrk="1" latinLnBrk="0" hangingPunct="1">
              <a:spcBef>
                <a:spcPct val="0"/>
              </a:spcBef>
              <a:spcAft>
                <a:spcPct val="0"/>
              </a:spcAft>
              <a:buNone/>
            </a:pPr>
            <a:r>
              <a:rPr lang="zh-CN" altLang="en-US" sz="1600">
                <a:solidFill>
                  <a:schemeClr val="tx1"/>
                </a:solidFill>
                <a:highlight>
                  <a:srgbClr val="FFFF00"/>
                </a:highlight>
              </a:rPr>
              <a:t>配置运行环境：</a:t>
            </a:r>
            <a:r>
              <a:rPr lang="en-US" altLang="zh-CN" sz="1600">
                <a:solidFill>
                  <a:schemeClr val="tx1"/>
                </a:solidFill>
                <a:highlight>
                  <a:srgbClr val="FFFF00"/>
                </a:highlight>
              </a:rPr>
              <a:t>Jupyter Notebook</a:t>
            </a:r>
            <a:r>
              <a:rPr lang="zh-CN" altLang="en-US" sz="1600">
                <a:solidFill>
                  <a:schemeClr val="tx1"/>
                </a:solidFill>
                <a:highlight>
                  <a:srgbClr val="FFFF00"/>
                </a:highlight>
              </a:rPr>
              <a:t>（代码编写与调试</a:t>
            </a:r>
            <a:r>
              <a:rPr lang="zh-CN" altLang="en-US" sz="1600"/>
              <a:t>）</a:t>
            </a:r>
            <a:endParaRPr lang="zh-CN" altLang="en-US" sz="1600"/>
          </a:p>
        </p:txBody>
      </p:sp>
      <p:sp>
        <p:nvSpPr>
          <p:cNvPr id="10" name="文本框 9"/>
          <p:cNvSpPr txBox="1"/>
          <p:nvPr userDrawn="1"/>
        </p:nvSpPr>
        <p:spPr>
          <a:xfrm>
            <a:off x="9491310" y="4139122"/>
            <a:ext cx="2183161" cy="335890"/>
          </a:xfrm>
          <a:prstGeom prst="rect">
            <a:avLst/>
          </a:prstGeom>
        </p:spPr>
        <p:txBody>
          <a:bodyPr wrap="square" rtlCol="0">
            <a:noAutofit/>
          </a:bodyPr>
          <a:p>
            <a:r>
              <a:rPr lang="zh-CN" altLang="en-US"/>
              <a:t>构建</a:t>
            </a:r>
            <a:r>
              <a:rPr lang="zh-CN" altLang="en-US">
                <a:cs typeface="Arial" panose="020B0604020202020204" pitchFamily="34" charset="0"/>
              </a:rPr>
              <a:t>关系数据</a:t>
            </a:r>
            <a:endParaRPr lang="zh-CN" altLang="en-US"/>
          </a:p>
        </p:txBody>
      </p:sp>
      <p:cxnSp>
        <p:nvCxnSpPr>
          <p:cNvPr id="12" name="直接箭头连接符 11"/>
          <p:cNvCxnSpPr/>
          <p:nvPr userDrawn="1"/>
        </p:nvCxnSpPr>
        <p:spPr>
          <a:xfrm flipV="1">
            <a:off x="7985760" y="4274185"/>
            <a:ext cx="1450340" cy="199390"/>
          </a:xfrm>
          <a:prstGeom prst="straightConnector1">
            <a:avLst/>
          </a:prstGeom>
          <a:ln w="19050" cap="flat" cmpd="sng" algn="ctr">
            <a:solidFill>
              <a:schemeClr val="phClr"/>
            </a:solidFill>
            <a:prstDash val="solid"/>
            <a:miter lim="800000"/>
            <a:tailEnd type="triangle"/>
          </a:ln>
        </p:spPr>
        <p:style>
          <a:lnRef idx="2">
            <a:schemeClr val="accent1"/>
          </a:lnRef>
          <a:fillRef idx="0">
            <a:srgbClr val="FFFFFF"/>
          </a:fillRef>
          <a:effectRef idx="0">
            <a:srgbClr val="FFFFFF"/>
          </a:effectRef>
          <a:fontRef idx="minor">
            <a:schemeClr val="tx1"/>
          </a:fontRef>
        </p:style>
      </p:cxnSp>
      <p:cxnSp>
        <p:nvCxnSpPr>
          <p:cNvPr id="13" name="直接箭头连接符 12"/>
          <p:cNvCxnSpPr/>
          <p:nvPr userDrawn="1"/>
        </p:nvCxnSpPr>
        <p:spPr>
          <a:xfrm>
            <a:off x="8406130" y="2856865"/>
            <a:ext cx="952500" cy="0"/>
          </a:xfrm>
          <a:prstGeom prst="straightConnector1">
            <a:avLst/>
          </a:prstGeom>
          <a:ln w="19050" cap="flat" cmpd="sng" algn="ctr">
            <a:solidFill>
              <a:schemeClr val="phClr"/>
            </a:solidFill>
            <a:prstDash val="solid"/>
            <a:miter lim="800000"/>
            <a:tailEnd type="triangle"/>
          </a:ln>
        </p:spPr>
        <p:style>
          <a:lnRef idx="2">
            <a:schemeClr val="accent1"/>
          </a:lnRef>
          <a:fillRef idx="0">
            <a:srgbClr val="FFFFFF"/>
          </a:fillRef>
          <a:effectRef idx="0">
            <a:srgbClr val="FFFFFF"/>
          </a:effectRef>
          <a:fontRef idx="minor">
            <a:schemeClr val="tx1"/>
          </a:fontRef>
        </p:style>
      </p:cxnSp>
      <p:sp>
        <p:nvSpPr>
          <p:cNvPr id="14" name="文本框 13"/>
          <p:cNvSpPr txBox="1"/>
          <p:nvPr userDrawn="1"/>
        </p:nvSpPr>
        <p:spPr>
          <a:xfrm>
            <a:off x="9572173" y="2672051"/>
            <a:ext cx="1325880" cy="368300"/>
          </a:xfrm>
          <a:prstGeom prst="rect">
            <a:avLst/>
          </a:prstGeom>
        </p:spPr>
        <p:txBody>
          <a:bodyPr wrap="none" rtlCol="0">
            <a:spAutoFit/>
          </a:bodyPr>
          <a:p>
            <a:r>
              <a:rPr lang="zh-CN" altLang="en-US"/>
              <a:t>下载所需库</a:t>
            </a:r>
            <a:endParaRPr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矩形 13"/>
          <p:cNvSpPr/>
          <p:nvPr/>
        </p:nvSpPr>
        <p:spPr>
          <a:xfrm>
            <a:off x="717177" y="1828800"/>
            <a:ext cx="10757647" cy="4397188"/>
          </a:xfrm>
          <a:prstGeom prst="rect">
            <a:avLst/>
          </a:prstGeom>
          <a:solidFill>
            <a:schemeClr val="bg1"/>
          </a:solidFill>
          <a:ln>
            <a:solidFill>
              <a:srgbClr val="BE918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pic>
        <p:nvPicPr>
          <p:cNvPr id="7" name="图片 6"/>
          <p:cNvPicPr>
            <a:picLocks noChangeAspect="1"/>
          </p:cNvPicPr>
          <p:nvPr/>
        </p:nvPicPr>
        <p:blipFill rotWithShape="1">
          <a:blip r:embed="rId1"/>
          <a:srcRect r="24892" b="41298"/>
          <a:stretch>
            <a:fillRect/>
          </a:stretch>
        </p:blipFill>
        <p:spPr>
          <a:xfrm>
            <a:off x="-583" y="0"/>
            <a:ext cx="12595170" cy="4385477"/>
          </a:xfrm>
          <a:prstGeom prst="rect">
            <a:avLst/>
          </a:prstGeom>
        </p:spPr>
      </p:pic>
      <p:sp>
        <p:nvSpPr>
          <p:cNvPr id="8" name="文本框 7"/>
          <p:cNvSpPr txBox="1"/>
          <p:nvPr/>
        </p:nvSpPr>
        <p:spPr>
          <a:xfrm>
            <a:off x="4164997" y="3897611"/>
            <a:ext cx="2891444" cy="768350"/>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4400" dirty="0">
                <a:cs typeface="Montserrat" panose="00000500000000000000" pitchFamily="2" charset="0"/>
              </a:rPr>
              <a:t>小结</a:t>
            </a:r>
            <a:endParaRPr lang="zh-CN" altLang="en-US" sz="4400" dirty="0">
              <a:cs typeface="Montserrat" panose="00000500000000000000" pitchFamily="2" charset="0"/>
            </a:endParaRPr>
          </a:p>
        </p:txBody>
      </p:sp>
      <p:sp>
        <p:nvSpPr>
          <p:cNvPr id="11" name="文本框 10"/>
          <p:cNvSpPr txBox="1"/>
          <p:nvPr/>
        </p:nvSpPr>
        <p:spPr>
          <a:xfrm>
            <a:off x="4327536" y="2699938"/>
            <a:ext cx="2796611" cy="922020"/>
          </a:xfrm>
          <a:prstGeom prst="rect">
            <a:avLst/>
          </a:prstGeom>
          <a:noFill/>
        </p:spPr>
        <p:txBody>
          <a:bodyPr wrap="square">
            <a:spAutoFit/>
          </a:bodyPr>
          <a:lstStyle/>
          <a:p>
            <a:pPr algn="ctr"/>
            <a:r>
              <a:rPr lang="en-US" altLang="zh-CN" sz="5400" dirty="0">
                <a:gradFill>
                  <a:gsLst>
                    <a:gs pos="0">
                      <a:srgbClr val="BE9182"/>
                    </a:gs>
                    <a:gs pos="100000">
                      <a:srgbClr val="EFC79E"/>
                    </a:gs>
                  </a:gsLst>
                  <a:lin ang="5400000" scaled="1"/>
                </a:gradFill>
                <a:effectLst/>
                <a:ea typeface="+mj-ea"/>
                <a:cs typeface="Montserrat" panose="00000500000000000000" pitchFamily="2" charset="0"/>
              </a:rPr>
              <a:t>0</a:t>
            </a:r>
            <a:r>
              <a:rPr lang="en-US" altLang="zh-CN" sz="5400" dirty="0">
                <a:gradFill>
                  <a:gsLst>
                    <a:gs pos="0">
                      <a:srgbClr val="BE9182"/>
                    </a:gs>
                    <a:gs pos="100000">
                      <a:srgbClr val="EFC79E"/>
                    </a:gs>
                  </a:gsLst>
                  <a:lin ang="5400000" scaled="1"/>
                </a:gradFill>
                <a:effectLst/>
                <a:ea typeface="+mj-ea"/>
                <a:cs typeface="Arial" panose="020B0604020202020204" pitchFamily="34" charset="0"/>
              </a:rPr>
              <a:t>6</a:t>
            </a:r>
            <a:r>
              <a:rPr lang="en-US" altLang="zh-CN" sz="5400" dirty="0">
                <a:gradFill>
                  <a:gsLst>
                    <a:gs pos="0">
                      <a:srgbClr val="BE9182"/>
                    </a:gs>
                    <a:gs pos="100000">
                      <a:srgbClr val="EFC79E"/>
                    </a:gs>
                  </a:gsLst>
                  <a:lin ang="5400000" scaled="1"/>
                </a:gradFill>
                <a:effectLst/>
                <a:ea typeface="+mj-ea"/>
                <a:cs typeface="Montserrat" panose="00000500000000000000" pitchFamily="2" charset="0"/>
              </a:rPr>
              <a:t>.</a:t>
            </a:r>
            <a:endParaRPr lang="zh-CN" altLang="en-US" sz="5400" dirty="0">
              <a:gradFill>
                <a:gsLst>
                  <a:gs pos="0">
                    <a:srgbClr val="BE9182"/>
                  </a:gs>
                  <a:gs pos="100000">
                    <a:srgbClr val="EFC79E"/>
                  </a:gs>
                </a:gsLst>
                <a:lin ang="5400000" scaled="1"/>
              </a:gradFill>
              <a:effectLst/>
              <a:ea typeface="+mj-ea"/>
              <a:cs typeface="Montserrat" panose="00000500000000000000" pitchFamily="2" charset="0"/>
            </a:endParaRPr>
          </a:p>
        </p:txBody>
      </p:sp>
      <p:pic>
        <p:nvPicPr>
          <p:cNvPr id="13" name="图片 12"/>
          <p:cNvPicPr>
            <a:picLocks noChangeAspect="1"/>
          </p:cNvPicPr>
          <p:nvPr/>
        </p:nvPicPr>
        <p:blipFill>
          <a:blip r:embed="rId2"/>
          <a:srcRect l="14076" b="43669"/>
          <a:stretch>
            <a:fillRect/>
          </a:stretch>
        </p:blipFill>
        <p:spPr>
          <a:xfrm>
            <a:off x="-583" y="5003532"/>
            <a:ext cx="2875859" cy="1854491"/>
          </a:xfrm>
          <a:custGeom>
            <a:avLst/>
            <a:gdLst>
              <a:gd name="connsiteX0" fmla="*/ 0 w 2875859"/>
              <a:gd name="connsiteY0" fmla="*/ 0 h 1854491"/>
              <a:gd name="connsiteX1" fmla="*/ 2875859 w 2875859"/>
              <a:gd name="connsiteY1" fmla="*/ 0 h 1854491"/>
              <a:gd name="connsiteX2" fmla="*/ 2875859 w 2875859"/>
              <a:gd name="connsiteY2" fmla="*/ 1854491 h 1854491"/>
              <a:gd name="connsiteX3" fmla="*/ 0 w 2875859"/>
              <a:gd name="connsiteY3" fmla="*/ 1854491 h 1854491"/>
            </a:gdLst>
            <a:ahLst/>
            <a:cxnLst>
              <a:cxn ang="0">
                <a:pos x="connsiteX0" y="connsiteY0"/>
              </a:cxn>
              <a:cxn ang="0">
                <a:pos x="connsiteX1" y="connsiteY1"/>
              </a:cxn>
              <a:cxn ang="0">
                <a:pos x="connsiteX2" y="connsiteY2"/>
              </a:cxn>
              <a:cxn ang="0">
                <a:pos x="connsiteX3" y="connsiteY3"/>
              </a:cxn>
            </a:cxnLst>
            <a:rect l="l" t="t" r="r" b="b"/>
            <a:pathLst>
              <a:path w="2875859" h="1854491">
                <a:moveTo>
                  <a:pt x="0" y="0"/>
                </a:moveTo>
                <a:lnTo>
                  <a:pt x="2875859" y="0"/>
                </a:lnTo>
                <a:lnTo>
                  <a:pt x="2875859" y="1854491"/>
                </a:lnTo>
                <a:lnTo>
                  <a:pt x="0" y="1854491"/>
                </a:lnTo>
                <a:close/>
              </a:path>
            </a:pathLst>
          </a:custGeom>
        </p:spPr>
      </p:pic>
      <p:pic>
        <p:nvPicPr>
          <p:cNvPr id="3" name="图片 2" descr="图片包含 游戏机, 刀&#10;&#10;描述已自动生成"/>
          <p:cNvPicPr>
            <a:picLocks noChangeAspect="1"/>
          </p:cNvPicPr>
          <p:nvPr/>
        </p:nvPicPr>
        <p:blipFill>
          <a:blip r:embed="rId3"/>
          <a:srcRect l="21597" t="30204" r="16226"/>
          <a:stretch>
            <a:fillRect/>
          </a:stretch>
        </p:blipFill>
        <p:spPr>
          <a:xfrm>
            <a:off x="4259910" y="4350069"/>
            <a:ext cx="8334697" cy="2993257"/>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19" name="图片 118"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28958" t="49654" r="28068" b="12455"/>
          <a:stretch>
            <a:fillRect/>
          </a:stretch>
        </p:blipFill>
        <p:spPr>
          <a:xfrm rot="383046">
            <a:off x="3445820" y="4872146"/>
            <a:ext cx="8802006" cy="2482914"/>
          </a:xfrm>
          <a:custGeom>
            <a:avLst/>
            <a:gdLst>
              <a:gd name="connsiteX0" fmla="*/ 8634390 w 8802006"/>
              <a:gd name="connsiteY0" fmla="*/ 0 h 2482914"/>
              <a:gd name="connsiteX1" fmla="*/ 8802006 w 8802006"/>
              <a:gd name="connsiteY1" fmla="*/ 1498084 h 2482914"/>
              <a:gd name="connsiteX2" fmla="*/ 0 w 8802006"/>
              <a:gd name="connsiteY2" fmla="*/ 2482914 h 2482914"/>
              <a:gd name="connsiteX3" fmla="*/ 1795837 w 8802006"/>
              <a:gd name="connsiteY3" fmla="*/ 1377004 h 2482914"/>
              <a:gd name="connsiteX4" fmla="*/ 4793741 w 8802006"/>
              <a:gd name="connsiteY4" fmla="*/ 939107 h 2482914"/>
              <a:gd name="connsiteX5" fmla="*/ 7437962 w 8802006"/>
              <a:gd name="connsiteY5" fmla="*/ 417000 h 2482914"/>
              <a:gd name="connsiteX6" fmla="*/ 8566386 w 8802006"/>
              <a:gd name="connsiteY6" fmla="*/ 63315 h 248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02006" h="2482914">
                <a:moveTo>
                  <a:pt x="8634390" y="0"/>
                </a:moveTo>
                <a:lnTo>
                  <a:pt x="8802006" y="1498084"/>
                </a:lnTo>
                <a:lnTo>
                  <a:pt x="0" y="2482914"/>
                </a:lnTo>
                <a:lnTo>
                  <a:pt x="1795837" y="1377004"/>
                </a:lnTo>
                <a:lnTo>
                  <a:pt x="4793741" y="939107"/>
                </a:lnTo>
                <a:lnTo>
                  <a:pt x="7437962" y="417000"/>
                </a:lnTo>
                <a:lnTo>
                  <a:pt x="8566386" y="63315"/>
                </a:lnTo>
                <a:close/>
              </a:path>
            </a:pathLst>
          </a:custGeom>
        </p:spPr>
      </p:pic>
      <p:pic>
        <p:nvPicPr>
          <p:cNvPr id="118" name="图片 117"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0745" t="11235" r="45181"/>
          <a:stretch>
            <a:fillRect/>
          </a:stretch>
        </p:blipFill>
        <p:spPr>
          <a:xfrm rot="1017594">
            <a:off x="-481324" y="-1671493"/>
            <a:ext cx="13124023" cy="8456279"/>
          </a:xfrm>
          <a:custGeom>
            <a:avLst/>
            <a:gdLst>
              <a:gd name="connsiteX0" fmla="*/ 0 w 13124023"/>
              <a:gd name="connsiteY0" fmla="*/ 3556435 h 8456279"/>
              <a:gd name="connsiteX1" fmla="*/ 11661760 w 13124023"/>
              <a:gd name="connsiteY1" fmla="*/ 0 h 8456279"/>
              <a:gd name="connsiteX2" fmla="*/ 13124023 w 13124023"/>
              <a:gd name="connsiteY2" fmla="*/ 4794849 h 8456279"/>
              <a:gd name="connsiteX3" fmla="*/ 8801370 w 13124023"/>
              <a:gd name="connsiteY3" fmla="*/ 5425236 h 8456279"/>
              <a:gd name="connsiteX4" fmla="*/ 8532031 w 13124023"/>
              <a:gd name="connsiteY4" fmla="*/ 5498693 h 8456279"/>
              <a:gd name="connsiteX5" fmla="*/ 6230393 w 13124023"/>
              <a:gd name="connsiteY5" fmla="*/ 6551568 h 8456279"/>
              <a:gd name="connsiteX6" fmla="*/ 5789656 w 13124023"/>
              <a:gd name="connsiteY6" fmla="*/ 8167610 h 8456279"/>
              <a:gd name="connsiteX7" fmla="*/ 5952032 w 13124023"/>
              <a:gd name="connsiteY7" fmla="*/ 8456279 h 8456279"/>
              <a:gd name="connsiteX8" fmla="*/ 1494284 w 13124023"/>
              <a:gd name="connsiteY8" fmla="*/ 8456279 h 8456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24023" h="8456279">
                <a:moveTo>
                  <a:pt x="0" y="3556435"/>
                </a:moveTo>
                <a:lnTo>
                  <a:pt x="11661760" y="0"/>
                </a:lnTo>
                <a:lnTo>
                  <a:pt x="13124023" y="4794849"/>
                </a:lnTo>
                <a:lnTo>
                  <a:pt x="8801370" y="5425236"/>
                </a:lnTo>
                <a:lnTo>
                  <a:pt x="8532031" y="5498693"/>
                </a:lnTo>
                <a:lnTo>
                  <a:pt x="6230393" y="6551568"/>
                </a:lnTo>
                <a:lnTo>
                  <a:pt x="5789656" y="8167610"/>
                </a:lnTo>
                <a:lnTo>
                  <a:pt x="5952032" y="8456279"/>
                </a:lnTo>
                <a:lnTo>
                  <a:pt x="1494284" y="8456279"/>
                </a:lnTo>
                <a:close/>
              </a:path>
            </a:pathLst>
          </a:custGeom>
        </p:spPr>
      </p:pic>
      <p:pic>
        <p:nvPicPr>
          <p:cNvPr id="113" name="图片 112" descr="图片包含 游戏机, 刀&#10;&#10;描述已自动生成"/>
          <p:cNvPicPr>
            <a:picLocks noChangeAspect="1"/>
          </p:cNvPicPr>
          <p:nvPr/>
        </p:nvPicPr>
        <p:blipFill rotWithShape="1">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9472" t="28334" r="82480" b="46511"/>
          <a:stretch>
            <a:fillRect/>
          </a:stretch>
        </p:blipFill>
        <p:spPr>
          <a:xfrm>
            <a:off x="8318205" y="2395722"/>
            <a:ext cx="1493282" cy="1439846"/>
          </a:xfrm>
          <a:custGeom>
            <a:avLst/>
            <a:gdLst>
              <a:gd name="connsiteX0" fmla="*/ 746641 w 1493282"/>
              <a:gd name="connsiteY0" fmla="*/ 0 h 1493282"/>
              <a:gd name="connsiteX1" fmla="*/ 1493282 w 1493282"/>
              <a:gd name="connsiteY1" fmla="*/ 746641 h 1493282"/>
              <a:gd name="connsiteX2" fmla="*/ 746641 w 1493282"/>
              <a:gd name="connsiteY2" fmla="*/ 1493282 h 1493282"/>
              <a:gd name="connsiteX3" fmla="*/ 0 w 1493282"/>
              <a:gd name="connsiteY3" fmla="*/ 746641 h 1493282"/>
              <a:gd name="connsiteX4" fmla="*/ 746641 w 1493282"/>
              <a:gd name="connsiteY4" fmla="*/ 0 h 1493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282" h="1493282">
                <a:moveTo>
                  <a:pt x="746641" y="0"/>
                </a:moveTo>
                <a:cubicBezTo>
                  <a:pt x="1158999" y="0"/>
                  <a:pt x="1493282" y="334283"/>
                  <a:pt x="1493282" y="746641"/>
                </a:cubicBezTo>
                <a:cubicBezTo>
                  <a:pt x="1493282" y="1158999"/>
                  <a:pt x="1158999" y="1493282"/>
                  <a:pt x="746641" y="1493282"/>
                </a:cubicBezTo>
                <a:cubicBezTo>
                  <a:pt x="334283" y="1493282"/>
                  <a:pt x="0" y="1158999"/>
                  <a:pt x="0" y="746641"/>
                </a:cubicBezTo>
                <a:cubicBezTo>
                  <a:pt x="0" y="334283"/>
                  <a:pt x="334283" y="0"/>
                  <a:pt x="746641" y="0"/>
                </a:cubicBezTo>
                <a:close/>
              </a:path>
            </a:pathLst>
          </a:custGeom>
          <a:effectLst>
            <a:outerShdw blurRad="393700" dist="165100" dir="5400000" sx="91000" sy="91000" algn="t" rotWithShape="0">
              <a:schemeClr val="accent1">
                <a:lumMod val="50000"/>
                <a:alpha val="33000"/>
              </a:schemeClr>
            </a:outerShdw>
          </a:effectLst>
        </p:spPr>
      </p:pic>
      <p:pic>
        <p:nvPicPr>
          <p:cNvPr id="111" name="图片 110" descr="图片包含 游戏机, 刀&#10;&#10;描述已自动生成"/>
          <p:cNvPicPr>
            <a:picLocks noChangeAspect="1"/>
          </p:cNvPicPr>
          <p:nvPr/>
        </p:nvPicPr>
        <p:blipFill rotWithShape="1">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52936" t="71476" r="41327" b="10594"/>
          <a:stretch>
            <a:fillRect/>
          </a:stretch>
        </p:blipFill>
        <p:spPr>
          <a:xfrm>
            <a:off x="4281334" y="2395726"/>
            <a:ext cx="1493282" cy="1439846"/>
          </a:xfrm>
          <a:custGeom>
            <a:avLst/>
            <a:gdLst>
              <a:gd name="connsiteX0" fmla="*/ 746641 w 1493282"/>
              <a:gd name="connsiteY0" fmla="*/ 0 h 1493282"/>
              <a:gd name="connsiteX1" fmla="*/ 1493282 w 1493282"/>
              <a:gd name="connsiteY1" fmla="*/ 746641 h 1493282"/>
              <a:gd name="connsiteX2" fmla="*/ 746641 w 1493282"/>
              <a:gd name="connsiteY2" fmla="*/ 1493282 h 1493282"/>
              <a:gd name="connsiteX3" fmla="*/ 0 w 1493282"/>
              <a:gd name="connsiteY3" fmla="*/ 746641 h 1493282"/>
              <a:gd name="connsiteX4" fmla="*/ 746641 w 1493282"/>
              <a:gd name="connsiteY4" fmla="*/ 0 h 1493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282" h="1493282">
                <a:moveTo>
                  <a:pt x="746641" y="0"/>
                </a:moveTo>
                <a:cubicBezTo>
                  <a:pt x="1158999" y="0"/>
                  <a:pt x="1493282" y="334283"/>
                  <a:pt x="1493282" y="746641"/>
                </a:cubicBezTo>
                <a:cubicBezTo>
                  <a:pt x="1493282" y="1158999"/>
                  <a:pt x="1158999" y="1493282"/>
                  <a:pt x="746641" y="1493282"/>
                </a:cubicBezTo>
                <a:cubicBezTo>
                  <a:pt x="334283" y="1493282"/>
                  <a:pt x="0" y="1158999"/>
                  <a:pt x="0" y="746641"/>
                </a:cubicBezTo>
                <a:cubicBezTo>
                  <a:pt x="0" y="334283"/>
                  <a:pt x="334283" y="0"/>
                  <a:pt x="746641" y="0"/>
                </a:cubicBezTo>
                <a:close/>
              </a:path>
            </a:pathLst>
          </a:custGeom>
          <a:effectLst>
            <a:outerShdw blurRad="393700" dist="165100" dir="5400000" sx="91000" sy="91000" algn="t" rotWithShape="0">
              <a:schemeClr val="accent1">
                <a:lumMod val="50000"/>
                <a:alpha val="33000"/>
              </a:schemeClr>
            </a:outerShdw>
          </a:effectLst>
        </p:spPr>
      </p:pic>
      <p:pic>
        <p:nvPicPr>
          <p:cNvPr id="109" name="图片 108" descr="图片包含 游戏机, 刀&#10;&#10;描述已自动生成"/>
          <p:cNvPicPr>
            <a:picLocks noChangeAspect="1"/>
          </p:cNvPicPr>
          <p:nvPr/>
        </p:nvPicPr>
        <p:blipFill rotWithShape="1">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20271" t="8683" r="71681" b="66162"/>
          <a:stretch>
            <a:fillRect/>
          </a:stretch>
        </p:blipFill>
        <p:spPr>
          <a:xfrm>
            <a:off x="353300" y="2395722"/>
            <a:ext cx="1493282" cy="1439846"/>
          </a:xfrm>
          <a:custGeom>
            <a:avLst/>
            <a:gdLst>
              <a:gd name="connsiteX0" fmla="*/ 746641 w 1493282"/>
              <a:gd name="connsiteY0" fmla="*/ 0 h 1493282"/>
              <a:gd name="connsiteX1" fmla="*/ 1493282 w 1493282"/>
              <a:gd name="connsiteY1" fmla="*/ 746641 h 1493282"/>
              <a:gd name="connsiteX2" fmla="*/ 746641 w 1493282"/>
              <a:gd name="connsiteY2" fmla="*/ 1493282 h 1493282"/>
              <a:gd name="connsiteX3" fmla="*/ 0 w 1493282"/>
              <a:gd name="connsiteY3" fmla="*/ 746641 h 1493282"/>
              <a:gd name="connsiteX4" fmla="*/ 746641 w 1493282"/>
              <a:gd name="connsiteY4" fmla="*/ 0 h 1493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282" h="1493282">
                <a:moveTo>
                  <a:pt x="746641" y="0"/>
                </a:moveTo>
                <a:cubicBezTo>
                  <a:pt x="1158999" y="0"/>
                  <a:pt x="1493282" y="334283"/>
                  <a:pt x="1493282" y="746641"/>
                </a:cubicBezTo>
                <a:cubicBezTo>
                  <a:pt x="1493282" y="1158999"/>
                  <a:pt x="1158999" y="1493282"/>
                  <a:pt x="746641" y="1493282"/>
                </a:cubicBezTo>
                <a:cubicBezTo>
                  <a:pt x="334283" y="1493282"/>
                  <a:pt x="0" y="1158999"/>
                  <a:pt x="0" y="746641"/>
                </a:cubicBezTo>
                <a:cubicBezTo>
                  <a:pt x="0" y="334283"/>
                  <a:pt x="334283" y="0"/>
                  <a:pt x="746641" y="0"/>
                </a:cubicBezTo>
                <a:close/>
              </a:path>
            </a:pathLst>
          </a:custGeom>
          <a:effectLst>
            <a:outerShdw blurRad="393700" dist="165100" dir="5400000" sx="91000" sy="91000" algn="t" rotWithShape="0">
              <a:schemeClr val="accent1">
                <a:lumMod val="50000"/>
                <a:alpha val="33000"/>
              </a:schemeClr>
            </a:outerShdw>
          </a:effectLst>
        </p:spPr>
      </p:pic>
      <p:sp>
        <p:nvSpPr>
          <p:cNvPr id="81" name="椭圆 80"/>
          <p:cNvSpPr/>
          <p:nvPr/>
        </p:nvSpPr>
        <p:spPr>
          <a:xfrm>
            <a:off x="205433" y="2923137"/>
            <a:ext cx="453125" cy="399689"/>
          </a:xfrm>
          <a:prstGeom prst="ellipse">
            <a:avLst/>
          </a:prstGeom>
          <a:solidFill>
            <a:schemeClr val="accent2"/>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82" name="矩形 81"/>
          <p:cNvSpPr/>
          <p:nvPr/>
        </p:nvSpPr>
        <p:spPr>
          <a:xfrm>
            <a:off x="1906692" y="2754104"/>
            <a:ext cx="1523386" cy="308514"/>
          </a:xfrm>
          <a:prstGeom prst="rect">
            <a:avLst/>
          </a:prstGeom>
        </p:spPr>
        <p:txBody>
          <a:bodyPr wrap="square">
            <a:noAutofit/>
          </a:bodyPr>
          <a:lstStyle/>
          <a:p>
            <a:pPr algn="just">
              <a:lnSpc>
                <a:spcPct val="110000"/>
              </a:lnSpc>
            </a:pPr>
            <a:r>
              <a:rPr lang="zh-CN" altLang="en-US" sz="1600" dirty="0">
                <a:solidFill>
                  <a:schemeClr val="accent1"/>
                </a:solidFill>
                <a:latin typeface="+mj-ea"/>
                <a:ea typeface="+mj-ea"/>
                <a:cs typeface="Montserrat" panose="00000500000000000000" pitchFamily="2" charset="0"/>
              </a:rPr>
              <a:t>情感</a:t>
            </a:r>
            <a:r>
              <a:rPr lang="zh-CN" altLang="en-US" sz="1600" dirty="0">
                <a:solidFill>
                  <a:schemeClr val="accent1"/>
                </a:solidFill>
                <a:latin typeface="+mj-ea"/>
                <a:ea typeface="+mj-ea"/>
                <a:cs typeface="Arial" panose="020B0604020202020204" pitchFamily="34" charset="0"/>
              </a:rPr>
              <a:t>结构不同</a:t>
            </a:r>
            <a:endParaRPr lang="zh-CN" altLang="en-US">
              <a:latin typeface="+mj-ea"/>
              <a:ea typeface="+mj-ea"/>
              <a:cs typeface="Montserrat" panose="00000500000000000000" pitchFamily="2" charset="0"/>
            </a:endParaRPr>
          </a:p>
        </p:txBody>
      </p:sp>
      <p:sp>
        <p:nvSpPr>
          <p:cNvPr id="83" name="矩形 82"/>
          <p:cNvSpPr/>
          <p:nvPr/>
        </p:nvSpPr>
        <p:spPr>
          <a:xfrm>
            <a:off x="1920948" y="3231190"/>
            <a:ext cx="1980942" cy="2970881"/>
          </a:xfrm>
          <a:prstGeom prst="rect">
            <a:avLst/>
          </a:prstGeom>
        </p:spPr>
        <p:txBody>
          <a:bodyPr wrap="square">
            <a:noAutofit/>
          </a:bodyPr>
          <a:lstStyle/>
          <a:p>
            <a:pPr>
              <a:lnSpc>
                <a:spcPct val="130000"/>
              </a:lnSpc>
            </a:pPr>
            <a:r>
              <a:rPr lang="zh-CN" altLang="en-US" sz="1200" b="1" dirty="0">
                <a:solidFill>
                  <a:schemeClr val="bg1">
                    <a:lumMod val="65000"/>
                  </a:schemeClr>
                </a:solidFill>
                <a:cs typeface="Montserrat" panose="00000500000000000000" pitchFamily="2" charset="0"/>
              </a:rPr>
              <a:t>真实偶像粉丝</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如赵丽颖</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的情感呈现</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单向高度正向</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的特征，积极情感占比高且强度强，情感集中于对偶像个人及其作品价值的深度共鸣。</a:t>
            </a:r>
            <a:endParaRPr lang="zh-CN" altLang="en-US" sz="1200" dirty="0">
              <a:solidFill>
                <a:schemeClr val="bg1">
                  <a:lumMod val="65000"/>
                </a:schemeClr>
              </a:solidFill>
              <a:cs typeface="Montserrat" panose="00000500000000000000" pitchFamily="2" charset="0"/>
            </a:endParaRPr>
          </a:p>
          <a:p>
            <a:pPr>
              <a:lnSpc>
                <a:spcPct val="130000"/>
              </a:lnSpc>
            </a:pPr>
            <a:r>
              <a:rPr lang="zh-CN" altLang="en-US" sz="1200" b="1" dirty="0">
                <a:solidFill>
                  <a:schemeClr val="bg1">
                    <a:lumMod val="65000"/>
                  </a:schemeClr>
                </a:solidFill>
                <a:cs typeface="Montserrat" panose="00000500000000000000" pitchFamily="2" charset="0"/>
              </a:rPr>
              <a:t>虚拟偶像粉丝</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如洛天依</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的情感则更为</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多元理性</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，积极情感占比较高但伴随更多中性内容与建设性反馈，关注点偏向内容互动与</a:t>
            </a:r>
            <a:r>
              <a:rPr lang="en-US" altLang="zh-CN" sz="1200" dirty="0">
                <a:solidFill>
                  <a:schemeClr val="bg1">
                    <a:lumMod val="65000"/>
                  </a:schemeClr>
                </a:solidFill>
                <a:cs typeface="Montserrat" panose="00000500000000000000" pitchFamily="2" charset="0"/>
              </a:rPr>
              <a:t>IP</a:t>
            </a:r>
            <a:r>
              <a:rPr lang="zh-CN" altLang="en-US" sz="1200" dirty="0">
                <a:solidFill>
                  <a:schemeClr val="bg1">
                    <a:lumMod val="65000"/>
                  </a:schemeClr>
                </a:solidFill>
                <a:cs typeface="Montserrat" panose="00000500000000000000" pitchFamily="2" charset="0"/>
              </a:rPr>
              <a:t>运营。</a:t>
            </a:r>
            <a:endParaRPr lang="zh-CN" altLang="en-US" sz="1200" dirty="0">
              <a:solidFill>
                <a:schemeClr val="bg1">
                  <a:lumMod val="65000"/>
                </a:schemeClr>
              </a:solidFill>
              <a:cs typeface="Montserrat" panose="00000500000000000000" pitchFamily="2" charset="0"/>
            </a:endParaRPr>
          </a:p>
          <a:p>
            <a:pPr>
              <a:lnSpc>
                <a:spcPct val="130000"/>
              </a:lnSpc>
            </a:pPr>
            <a:endParaRPr lang="zh-CN" altLang="en-US" sz="1200" dirty="0">
              <a:solidFill>
                <a:schemeClr val="bg1">
                  <a:lumMod val="65000"/>
                </a:schemeClr>
              </a:solidFill>
              <a:cs typeface="Montserrat" panose="00000500000000000000" pitchFamily="2" charset="0"/>
            </a:endParaRPr>
          </a:p>
        </p:txBody>
      </p:sp>
      <p:sp>
        <p:nvSpPr>
          <p:cNvPr id="98" name="椭圆 97"/>
          <p:cNvSpPr/>
          <p:nvPr/>
        </p:nvSpPr>
        <p:spPr>
          <a:xfrm>
            <a:off x="4053313" y="2923105"/>
            <a:ext cx="453125" cy="399689"/>
          </a:xfrm>
          <a:prstGeom prst="ellipse">
            <a:avLst/>
          </a:prstGeom>
          <a:solidFill>
            <a:schemeClr val="accent1"/>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99" name="矩形 98"/>
          <p:cNvSpPr/>
          <p:nvPr/>
        </p:nvSpPr>
        <p:spPr>
          <a:xfrm>
            <a:off x="5870350" y="2754104"/>
            <a:ext cx="1844003" cy="308514"/>
          </a:xfrm>
          <a:prstGeom prst="rect">
            <a:avLst/>
          </a:prstGeom>
        </p:spPr>
        <p:txBody>
          <a:bodyPr wrap="square">
            <a:noAutofit/>
          </a:bodyPr>
          <a:lstStyle/>
          <a:p>
            <a:pPr algn="just">
              <a:lnSpc>
                <a:spcPct val="110000"/>
              </a:lnSpc>
            </a:pPr>
            <a:r>
              <a:rPr lang="zh-CN" altLang="en-US" sz="1600" dirty="0">
                <a:solidFill>
                  <a:schemeClr val="accent3"/>
                </a:solidFill>
                <a:latin typeface="+mj-ea"/>
                <a:ea typeface="+mj-ea"/>
                <a:cs typeface="Montserrat" panose="00000500000000000000" pitchFamily="2" charset="0"/>
              </a:rPr>
              <a:t>关注</a:t>
            </a:r>
            <a:r>
              <a:rPr lang="zh-CN" altLang="en-US" sz="1600" dirty="0">
                <a:solidFill>
                  <a:schemeClr val="accent3"/>
                </a:solidFill>
                <a:latin typeface="+mj-ea"/>
                <a:ea typeface="+mj-ea"/>
                <a:cs typeface="Arial" panose="020B0604020202020204" pitchFamily="34" charset="0"/>
              </a:rPr>
              <a:t>焦点差异明显</a:t>
            </a:r>
            <a:endParaRPr lang="zh-CN" altLang="en-US" sz="1600" dirty="0">
              <a:solidFill>
                <a:schemeClr val="accent3"/>
              </a:solidFill>
              <a:latin typeface="+mj-ea"/>
              <a:ea typeface="+mj-ea"/>
              <a:cs typeface="Montserrat" panose="00000500000000000000" pitchFamily="2" charset="0"/>
            </a:endParaRPr>
          </a:p>
        </p:txBody>
      </p:sp>
      <p:sp>
        <p:nvSpPr>
          <p:cNvPr id="100" name="矩形 99"/>
          <p:cNvSpPr/>
          <p:nvPr/>
        </p:nvSpPr>
        <p:spPr>
          <a:xfrm>
            <a:off x="5870350" y="3231192"/>
            <a:ext cx="2020359" cy="2750458"/>
          </a:xfrm>
          <a:prstGeom prst="rect">
            <a:avLst/>
          </a:prstGeom>
        </p:spPr>
        <p:txBody>
          <a:bodyPr wrap="square">
            <a:noAutofit/>
          </a:bodyPr>
          <a:lstStyle/>
          <a:p>
            <a:pPr>
              <a:lnSpc>
                <a:spcPct val="130000"/>
              </a:lnSpc>
            </a:pPr>
            <a:r>
              <a:rPr lang="zh-CN" altLang="en-US" sz="1200" b="1" dirty="0">
                <a:solidFill>
                  <a:schemeClr val="bg1">
                    <a:lumMod val="65000"/>
                  </a:schemeClr>
                </a:solidFill>
                <a:cs typeface="Montserrat" panose="00000500000000000000" pitchFamily="2" charset="0"/>
              </a:rPr>
              <a:t>真实偶像粉丝</a:t>
            </a:r>
            <a:r>
              <a:rPr lang="zh-CN" altLang="en-US" sz="1200" dirty="0">
                <a:solidFill>
                  <a:schemeClr val="bg1">
                    <a:lumMod val="65000"/>
                  </a:schemeClr>
                </a:solidFill>
                <a:cs typeface="Montserrat" panose="00000500000000000000" pitchFamily="2" charset="0"/>
              </a:rPr>
              <a:t>更关注</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个体能力与作品价值</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，高频词围绕演员、演技、角色等职业属性，情感逻辑基于</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人格</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作品</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双重认同。</a:t>
            </a:r>
            <a:endParaRPr lang="zh-CN" altLang="en-US" sz="1200" dirty="0">
              <a:solidFill>
                <a:schemeClr val="bg1">
                  <a:lumMod val="65000"/>
                </a:schemeClr>
              </a:solidFill>
              <a:cs typeface="Montserrat" panose="00000500000000000000" pitchFamily="2" charset="0"/>
            </a:endParaRPr>
          </a:p>
          <a:p>
            <a:pPr>
              <a:lnSpc>
                <a:spcPct val="130000"/>
              </a:lnSpc>
            </a:pPr>
            <a:r>
              <a:rPr lang="zh-CN" altLang="en-US" sz="1200" b="1" dirty="0">
                <a:solidFill>
                  <a:schemeClr val="bg1">
                    <a:lumMod val="65000"/>
                  </a:schemeClr>
                </a:solidFill>
                <a:cs typeface="Montserrat" panose="00000500000000000000" pitchFamily="2" charset="0"/>
              </a:rPr>
              <a:t>虚拟偶像粉丝</a:t>
            </a:r>
            <a:r>
              <a:rPr lang="zh-CN" altLang="en-US" sz="1200" dirty="0">
                <a:solidFill>
                  <a:schemeClr val="bg1">
                    <a:lumMod val="65000"/>
                  </a:schemeClr>
                </a:solidFill>
                <a:cs typeface="Montserrat" panose="00000500000000000000" pitchFamily="2" charset="0"/>
              </a:rPr>
              <a:t>更关注</a:t>
            </a:r>
            <a:r>
              <a:rPr lang="en-US" altLang="zh-CN" sz="1200" dirty="0">
                <a:solidFill>
                  <a:schemeClr val="bg1">
                    <a:lumMod val="65000"/>
                  </a:schemeClr>
                </a:solidFill>
                <a:cs typeface="Montserrat" panose="00000500000000000000" pitchFamily="2" charset="0"/>
              </a:rPr>
              <a:t>“IP</a:t>
            </a:r>
            <a:r>
              <a:rPr lang="zh-CN" altLang="en-US" sz="1200" dirty="0">
                <a:solidFill>
                  <a:schemeClr val="bg1">
                    <a:lumMod val="65000"/>
                  </a:schemeClr>
                </a:solidFill>
                <a:cs typeface="Montserrat" panose="00000500000000000000" pitchFamily="2" charset="0"/>
              </a:rPr>
              <a:t>符号与内容体验</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，高频词体现陪伴感和互动性，如</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宝宝</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好听</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联动</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，情感逻辑基于</a:t>
            </a:r>
            <a:r>
              <a:rPr lang="en-US" altLang="zh-CN" sz="1200" dirty="0">
                <a:solidFill>
                  <a:schemeClr val="bg1">
                    <a:lumMod val="65000"/>
                  </a:schemeClr>
                </a:solidFill>
                <a:cs typeface="Montserrat" panose="00000500000000000000" pitchFamily="2" charset="0"/>
              </a:rPr>
              <a:t>“IP+</a:t>
            </a:r>
            <a:r>
              <a:rPr lang="zh-CN" altLang="en-US" sz="1200" dirty="0">
                <a:solidFill>
                  <a:schemeClr val="bg1">
                    <a:lumMod val="65000"/>
                  </a:schemeClr>
                </a:solidFill>
                <a:cs typeface="Montserrat" panose="00000500000000000000" pitchFamily="2" charset="0"/>
              </a:rPr>
              <a:t>内容创作</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的参与式认同。</a:t>
            </a:r>
            <a:endParaRPr lang="zh-CN" altLang="en-US" sz="1200" dirty="0">
              <a:solidFill>
                <a:schemeClr val="bg1">
                  <a:lumMod val="65000"/>
                </a:schemeClr>
              </a:solidFill>
              <a:cs typeface="Montserrat" panose="00000500000000000000" pitchFamily="2" charset="0"/>
            </a:endParaRPr>
          </a:p>
        </p:txBody>
      </p:sp>
      <p:sp>
        <p:nvSpPr>
          <p:cNvPr id="103" name="椭圆 102"/>
          <p:cNvSpPr/>
          <p:nvPr/>
        </p:nvSpPr>
        <p:spPr>
          <a:xfrm>
            <a:off x="8090184" y="2923101"/>
            <a:ext cx="453125" cy="399689"/>
          </a:xfrm>
          <a:prstGeom prst="ellipse">
            <a:avLst/>
          </a:prstGeom>
          <a:solidFill>
            <a:schemeClr val="accent3">
              <a:lumMod val="40000"/>
              <a:lumOff val="6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104" name="矩形 103"/>
          <p:cNvSpPr/>
          <p:nvPr/>
        </p:nvSpPr>
        <p:spPr>
          <a:xfrm>
            <a:off x="9951752" y="2754101"/>
            <a:ext cx="1861815" cy="308514"/>
          </a:xfrm>
          <a:prstGeom prst="rect">
            <a:avLst/>
          </a:prstGeom>
        </p:spPr>
        <p:txBody>
          <a:bodyPr wrap="square">
            <a:noAutofit/>
          </a:bodyPr>
          <a:lstStyle/>
          <a:p>
            <a:pPr algn="just">
              <a:lnSpc>
                <a:spcPct val="110000"/>
              </a:lnSpc>
            </a:pPr>
            <a:r>
              <a:rPr lang="zh-CN" altLang="en-US" sz="1600" dirty="0">
                <a:solidFill>
                  <a:schemeClr val="accent1"/>
                </a:solidFill>
                <a:latin typeface="+mj-ea"/>
                <a:ea typeface="+mj-ea"/>
                <a:cs typeface="Montserrat" panose="00000500000000000000" pitchFamily="2" charset="0"/>
              </a:rPr>
              <a:t>情感</a:t>
            </a:r>
            <a:r>
              <a:rPr lang="zh-CN" altLang="en-US" sz="1600" dirty="0">
                <a:solidFill>
                  <a:schemeClr val="accent1"/>
                </a:solidFill>
                <a:latin typeface="+mj-ea"/>
                <a:ea typeface="+mj-ea"/>
                <a:cs typeface="Arial" panose="020B0604020202020204" pitchFamily="34" charset="0"/>
              </a:rPr>
              <a:t>性质有所区别</a:t>
            </a:r>
            <a:endParaRPr lang="zh-CN" altLang="en-US">
              <a:latin typeface="+mj-ea"/>
              <a:ea typeface="+mj-ea"/>
              <a:cs typeface="Arial" panose="020B0604020202020204" pitchFamily="34" charset="0"/>
            </a:endParaRPr>
          </a:p>
        </p:txBody>
      </p:sp>
      <p:sp>
        <p:nvSpPr>
          <p:cNvPr id="105" name="矩形 104"/>
          <p:cNvSpPr/>
          <p:nvPr/>
        </p:nvSpPr>
        <p:spPr>
          <a:xfrm>
            <a:off x="9951752" y="3231189"/>
            <a:ext cx="1727998" cy="2329626"/>
          </a:xfrm>
          <a:prstGeom prst="rect">
            <a:avLst/>
          </a:prstGeom>
        </p:spPr>
        <p:txBody>
          <a:bodyPr wrap="square">
            <a:noAutofit/>
          </a:bodyPr>
          <a:lstStyle/>
          <a:p>
            <a:pPr>
              <a:lnSpc>
                <a:spcPct val="130000"/>
              </a:lnSpc>
            </a:pPr>
            <a:r>
              <a:rPr lang="zh-CN" altLang="en-US" sz="1200" b="1" dirty="0">
                <a:solidFill>
                  <a:schemeClr val="bg1">
                    <a:lumMod val="65000"/>
                  </a:schemeClr>
                </a:solidFill>
                <a:cs typeface="Montserrat" panose="00000500000000000000" pitchFamily="2" charset="0"/>
              </a:rPr>
              <a:t>真实偶像粉丝</a:t>
            </a:r>
            <a:r>
              <a:rPr lang="zh-CN" altLang="en-US" sz="1200" dirty="0">
                <a:solidFill>
                  <a:schemeClr val="bg1">
                    <a:lumMod val="65000"/>
                  </a:schemeClr>
                </a:solidFill>
                <a:cs typeface="Montserrat" panose="00000500000000000000" pitchFamily="2" charset="0"/>
              </a:rPr>
              <a:t>情感更偏向</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深度共鸣</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与</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情感极化</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，用强情感词表达认可与感动；</a:t>
            </a:r>
            <a:endParaRPr lang="zh-CN" altLang="en-US" sz="1200" dirty="0">
              <a:solidFill>
                <a:schemeClr val="bg1">
                  <a:lumMod val="65000"/>
                </a:schemeClr>
              </a:solidFill>
              <a:cs typeface="Montserrat" panose="00000500000000000000" pitchFamily="2" charset="0"/>
            </a:endParaRPr>
          </a:p>
          <a:p>
            <a:pPr>
              <a:lnSpc>
                <a:spcPct val="130000"/>
              </a:lnSpc>
            </a:pPr>
            <a:r>
              <a:rPr lang="zh-CN" altLang="en-US" sz="1200" b="1" dirty="0">
                <a:solidFill>
                  <a:schemeClr val="bg1">
                    <a:lumMod val="65000"/>
                  </a:schemeClr>
                </a:solidFill>
                <a:cs typeface="Montserrat" panose="00000500000000000000" pitchFamily="2" charset="0"/>
              </a:rPr>
              <a:t>虚拟偶像粉丝</a:t>
            </a:r>
            <a:r>
              <a:rPr lang="zh-CN" altLang="en-US" sz="1200" dirty="0">
                <a:solidFill>
                  <a:schemeClr val="bg1">
                    <a:lumMod val="65000"/>
                  </a:schemeClr>
                </a:solidFill>
                <a:cs typeface="Montserrat" panose="00000500000000000000" pitchFamily="2" charset="0"/>
              </a:rPr>
              <a:t>情感更偏向</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轻松愉悦</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与</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感官体验</a:t>
            </a:r>
            <a:r>
              <a:rPr lang="en-US" altLang="zh-CN" sz="1200" dirty="0">
                <a:solidFill>
                  <a:schemeClr val="bg1">
                    <a:lumMod val="65000"/>
                  </a:schemeClr>
                </a:solidFill>
                <a:cs typeface="Montserrat" panose="00000500000000000000" pitchFamily="2" charset="0"/>
              </a:rPr>
              <a:t>”</a:t>
            </a:r>
            <a:r>
              <a:rPr lang="zh-CN" altLang="en-US" sz="1200" dirty="0">
                <a:solidFill>
                  <a:schemeClr val="bg1">
                    <a:lumMod val="65000"/>
                  </a:schemeClr>
                </a:solidFill>
                <a:cs typeface="Montserrat" panose="00000500000000000000" pitchFamily="2" charset="0"/>
              </a:rPr>
              <a:t>，表达中带有更多客观建议与运营反馈。</a:t>
            </a:r>
            <a:endParaRPr lang="zh-CN" altLang="en-US" sz="1200" dirty="0">
              <a:solidFill>
                <a:schemeClr val="bg1">
                  <a:lumMod val="65000"/>
                </a:schemeClr>
              </a:solidFill>
              <a:cs typeface="Montserrat" panose="00000500000000000000" pitchFamily="2" charset="0"/>
            </a:endParaRPr>
          </a:p>
        </p:txBody>
      </p:sp>
      <p:sp>
        <p:nvSpPr>
          <p:cNvPr id="3" name="矩形: 圆角 14"/>
          <p:cNvSpPr/>
          <p:nvPr/>
        </p:nvSpPr>
        <p:spPr>
          <a:xfrm>
            <a:off x="1158981" y="949919"/>
            <a:ext cx="9874038" cy="1053936"/>
          </a:xfrm>
          <a:prstGeom prst="roundRect">
            <a:avLst>
              <a:gd name="adj" fmla="val 7935"/>
            </a:avLst>
          </a:prstGeom>
          <a:solidFill>
            <a:schemeClr val="accent3">
              <a:lumMod val="40000"/>
              <a:lumOff val="60000"/>
            </a:schemeClr>
          </a:solidFill>
          <a:ln>
            <a:noFill/>
          </a:ln>
          <a:effectLst>
            <a:outerShdw blurRad="393700" dist="165100" dir="5400000" sx="91000" sy="91000" algn="t" rotWithShape="0">
              <a:schemeClr val="accent3">
                <a:lumMod val="50000"/>
                <a:alpha val="4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27" name="文本框 26"/>
          <p:cNvSpPr txBox="1"/>
          <p:nvPr/>
        </p:nvSpPr>
        <p:spPr>
          <a:xfrm>
            <a:off x="1302151" y="1103546"/>
            <a:ext cx="521893" cy="693439"/>
          </a:xfrm>
          <a:prstGeom prst="rect">
            <a:avLst/>
          </a:prstGeom>
          <a:noFill/>
        </p:spPr>
        <p:txBody>
          <a:bodyPr wrap="square" rtlCol="0">
            <a:noAutofit/>
          </a:bodyPr>
          <a:lstStyle/>
          <a:p>
            <a:r>
              <a:rPr lang="zh-CN" altLang="en-US" sz="2000" dirty="0">
                <a:solidFill>
                  <a:schemeClr val="bg1"/>
                </a:solidFill>
                <a:cs typeface="Montserrat" panose="00000500000000000000" pitchFamily="2" charset="0"/>
              </a:rPr>
              <a:t>结论</a:t>
            </a:r>
            <a:endParaRPr lang="zh-CN" altLang="en-US" sz="2000" dirty="0">
              <a:solidFill>
                <a:schemeClr val="bg1"/>
              </a:solidFill>
              <a:cs typeface="Montserrat" panose="00000500000000000000" pitchFamily="2" charset="0"/>
            </a:endParaRPr>
          </a:p>
        </p:txBody>
      </p:sp>
      <p:sp>
        <p:nvSpPr>
          <p:cNvPr id="30" name="文本框 29"/>
          <p:cNvSpPr txBox="1"/>
          <p:nvPr/>
        </p:nvSpPr>
        <p:spPr>
          <a:xfrm>
            <a:off x="2097874" y="1103551"/>
            <a:ext cx="8772834" cy="844733"/>
          </a:xfrm>
          <a:prstGeom prst="rect">
            <a:avLst/>
          </a:prstGeom>
          <a:noFill/>
        </p:spPr>
        <p:txBody>
          <a:bodyPr wrap="square">
            <a:noAutofit/>
          </a:bodyPr>
          <a:lstStyle/>
          <a:p>
            <a:pPr>
              <a:lnSpc>
                <a:spcPct val="130000"/>
              </a:lnSpc>
            </a:pPr>
            <a:r>
              <a:rPr lang="zh-CN" altLang="en-US" sz="1200" dirty="0">
                <a:solidFill>
                  <a:schemeClr val="tx1">
                    <a:lumMod val="75000"/>
                    <a:lumOff val="25000"/>
                  </a:schemeClr>
                </a:solidFill>
                <a:cs typeface="Montserrat" panose="00000500000000000000" pitchFamily="2" charset="0"/>
              </a:rPr>
              <a:t>1. 虚拟偶像的粉丝他们对虚拟形象的喜欢，一点不比真实偶像的粉丝少；</a:t>
            </a:r>
            <a:endParaRPr lang="zh-CN" altLang="en-US" sz="1200" dirty="0">
              <a:solidFill>
                <a:schemeClr val="tx1">
                  <a:lumMod val="75000"/>
                  <a:lumOff val="25000"/>
                </a:schemeClr>
              </a:solidFill>
              <a:cs typeface="Montserrat" panose="00000500000000000000" pitchFamily="2" charset="0"/>
            </a:endParaRPr>
          </a:p>
          <a:p>
            <a:pPr>
              <a:lnSpc>
                <a:spcPct val="130000"/>
              </a:lnSpc>
            </a:pPr>
            <a:r>
              <a:rPr lang="zh-CN" altLang="en-US" sz="1200" dirty="0">
                <a:solidFill>
                  <a:schemeClr val="tx1">
                    <a:lumMod val="75000"/>
                    <a:lumOff val="25000"/>
                  </a:schemeClr>
                </a:solidFill>
                <a:cs typeface="Montserrat" panose="00000500000000000000" pitchFamily="2" charset="0"/>
              </a:rPr>
              <a:t>2. 真实偶像的粉丝更看重“偶像的工作能力”（比如演员的演技、作品），而虚拟偶像的粉丝，更看重互动体验</a:t>
            </a:r>
            <a:endParaRPr lang="zh-CN" altLang="en-US" sz="1200" dirty="0">
              <a:solidFill>
                <a:schemeClr val="tx1">
                  <a:lumMod val="75000"/>
                  <a:lumOff val="25000"/>
                </a:schemeClr>
              </a:solidFill>
              <a:cs typeface="Montserrat" panose="00000500000000000000" pitchFamily="2" charset="0"/>
            </a:endParaRPr>
          </a:p>
          <a:p>
            <a:pPr>
              <a:lnSpc>
                <a:spcPct val="130000"/>
              </a:lnSpc>
            </a:pPr>
            <a:r>
              <a:rPr lang="en-US" altLang="zh-CN" sz="1200" dirty="0">
                <a:solidFill>
                  <a:schemeClr val="tx1">
                    <a:lumMod val="75000"/>
                    <a:lumOff val="25000"/>
                  </a:schemeClr>
                </a:solidFill>
                <a:cs typeface="Montserrat" panose="00000500000000000000" pitchFamily="2" charset="0"/>
              </a:rPr>
              <a:t>3.</a:t>
            </a:r>
            <a:r>
              <a:rPr lang="zh-CN" altLang="en-US" sz="1200" dirty="0">
                <a:solidFill>
                  <a:schemeClr val="tx1">
                    <a:lumMod val="75000"/>
                    <a:lumOff val="25000"/>
                  </a:schemeClr>
                </a:solidFill>
                <a:cs typeface="Montserrat" panose="00000500000000000000" pitchFamily="2" charset="0"/>
              </a:rPr>
              <a:t>不管是虚拟偶像还是真实偶像，粉丝的喜欢程度都不弱，只是喜欢的方式和关注的重点不一样</a:t>
            </a:r>
            <a:endParaRPr lang="zh-CN" altLang="en-US">
              <a:cs typeface="Montserrat" panose="00000500000000000000"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矩形 13"/>
          <p:cNvSpPr/>
          <p:nvPr/>
        </p:nvSpPr>
        <p:spPr>
          <a:xfrm>
            <a:off x="761627" y="1828800"/>
            <a:ext cx="10757647" cy="4397188"/>
          </a:xfrm>
          <a:prstGeom prst="rect">
            <a:avLst/>
          </a:prstGeom>
          <a:solidFill>
            <a:schemeClr val="bg1"/>
          </a:solidFill>
          <a:ln>
            <a:solidFill>
              <a:srgbClr val="BE918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8" name="文本框 7"/>
          <p:cNvSpPr txBox="1"/>
          <p:nvPr/>
        </p:nvSpPr>
        <p:spPr>
          <a:xfrm>
            <a:off x="4048805" y="3965292"/>
            <a:ext cx="4094480" cy="768350"/>
          </a:xfrm>
          <a:prstGeom prst="rect">
            <a:avLst/>
          </a:prstGeom>
          <a:noFill/>
        </p:spPr>
        <p:txBody>
          <a:bodyPr vert="horz" wrap="none" rtlCol="0">
            <a:sp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4400" dirty="0">
                <a:cs typeface="Montserrat" panose="00000500000000000000" pitchFamily="2" charset="0"/>
              </a:rPr>
              <a:t>研究背景及意义</a:t>
            </a:r>
            <a:endParaRPr lang="zh-CN" altLang="en-US" sz="4400" dirty="0">
              <a:cs typeface="Montserrat" panose="00000500000000000000" pitchFamily="2" charset="0"/>
            </a:endParaRPr>
          </a:p>
        </p:txBody>
      </p:sp>
      <p:sp>
        <p:nvSpPr>
          <p:cNvPr id="11" name="文本框 10"/>
          <p:cNvSpPr txBox="1"/>
          <p:nvPr/>
        </p:nvSpPr>
        <p:spPr>
          <a:xfrm>
            <a:off x="4697740" y="2812740"/>
            <a:ext cx="2796611" cy="923330"/>
          </a:xfrm>
          <a:prstGeom prst="rect">
            <a:avLst/>
          </a:prstGeom>
          <a:noFill/>
        </p:spPr>
        <p:txBody>
          <a:bodyPr wrap="square">
            <a:spAutoFit/>
          </a:bodyPr>
          <a:lstStyle/>
          <a:p>
            <a:pPr algn="ctr"/>
            <a:r>
              <a:rPr lang="en-US" altLang="zh-CN" sz="5400" dirty="0">
                <a:gradFill>
                  <a:gsLst>
                    <a:gs pos="0">
                      <a:srgbClr val="BE9182"/>
                    </a:gs>
                    <a:gs pos="100000">
                      <a:srgbClr val="EFC79E"/>
                    </a:gs>
                  </a:gsLst>
                  <a:lin ang="5400000" scaled="1"/>
                </a:gradFill>
                <a:effectLst/>
                <a:ea typeface="+mj-ea"/>
                <a:cs typeface="Montserrat" panose="00000500000000000000" pitchFamily="2" charset="0"/>
              </a:rPr>
              <a:t>01.</a:t>
            </a:r>
            <a:endParaRPr lang="zh-CN" altLang="en-US" sz="5400" dirty="0">
              <a:gradFill>
                <a:gsLst>
                  <a:gs pos="0">
                    <a:srgbClr val="BE9182"/>
                  </a:gs>
                  <a:gs pos="100000">
                    <a:srgbClr val="EFC79E"/>
                  </a:gs>
                </a:gsLst>
                <a:lin ang="5400000" scaled="1"/>
              </a:gradFill>
              <a:effectLst/>
              <a:ea typeface="+mj-ea"/>
              <a:cs typeface="Montserrat" panose="00000500000000000000" pitchFamily="2" charset="0"/>
            </a:endParaRPr>
          </a:p>
        </p:txBody>
      </p:sp>
      <p:pic>
        <p:nvPicPr>
          <p:cNvPr id="13" name="图片 12"/>
          <p:cNvPicPr>
            <a:picLocks noChangeAspect="1"/>
          </p:cNvPicPr>
          <p:nvPr/>
        </p:nvPicPr>
        <p:blipFill>
          <a:blip r:embed="rId1"/>
          <a:srcRect l="32338" b="53176"/>
          <a:stretch>
            <a:fillRect/>
          </a:stretch>
        </p:blipFill>
        <p:spPr>
          <a:xfrm>
            <a:off x="0" y="5002308"/>
            <a:ext cx="2875372" cy="1855692"/>
          </a:xfrm>
          <a:custGeom>
            <a:avLst/>
            <a:gdLst>
              <a:gd name="connsiteX0" fmla="*/ 0 w 2875372"/>
              <a:gd name="connsiteY0" fmla="*/ 0 h 1855692"/>
              <a:gd name="connsiteX1" fmla="*/ 2875372 w 2875372"/>
              <a:gd name="connsiteY1" fmla="*/ 0 h 1855692"/>
              <a:gd name="connsiteX2" fmla="*/ 2875372 w 2875372"/>
              <a:gd name="connsiteY2" fmla="*/ 1855692 h 1855692"/>
              <a:gd name="connsiteX3" fmla="*/ 0 w 2875372"/>
              <a:gd name="connsiteY3" fmla="*/ 1855692 h 1855692"/>
            </a:gdLst>
            <a:ahLst/>
            <a:cxnLst>
              <a:cxn ang="0">
                <a:pos x="connsiteX0" y="connsiteY0"/>
              </a:cxn>
              <a:cxn ang="0">
                <a:pos x="connsiteX1" y="connsiteY1"/>
              </a:cxn>
              <a:cxn ang="0">
                <a:pos x="connsiteX2" y="connsiteY2"/>
              </a:cxn>
              <a:cxn ang="0">
                <a:pos x="connsiteX3" y="connsiteY3"/>
              </a:cxn>
            </a:cxnLst>
            <a:rect l="l" t="t" r="r" b="b"/>
            <a:pathLst>
              <a:path w="2875372" h="1855692">
                <a:moveTo>
                  <a:pt x="0" y="0"/>
                </a:moveTo>
                <a:lnTo>
                  <a:pt x="2875372" y="0"/>
                </a:lnTo>
                <a:lnTo>
                  <a:pt x="2875372" y="1855692"/>
                </a:lnTo>
                <a:lnTo>
                  <a:pt x="0" y="1855692"/>
                </a:lnTo>
                <a:close/>
              </a:path>
            </a:pathLst>
          </a:custGeom>
        </p:spPr>
      </p:pic>
      <p:pic>
        <p:nvPicPr>
          <p:cNvPr id="87" name="图片 86" descr="图片包含 游戏机, 刀&#10;&#10;描述已自动生成"/>
          <p:cNvPicPr>
            <a:picLocks noChangeAspect="1"/>
          </p:cNvPicPr>
          <p:nvPr/>
        </p:nvPicPr>
        <p:blipFill>
          <a:blip r:embed="rId2"/>
          <a:srcRect l="21597" t="30204" r="16226"/>
          <a:stretch>
            <a:fillRect/>
          </a:stretch>
        </p:blipFill>
        <p:spPr>
          <a:xfrm>
            <a:off x="4260435" y="4289821"/>
            <a:ext cx="8334697" cy="2993257"/>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pic>
        <p:nvPicPr>
          <p:cNvPr id="7" name="图片 6"/>
          <p:cNvPicPr>
            <a:picLocks noChangeAspect="1"/>
          </p:cNvPicPr>
          <p:nvPr/>
        </p:nvPicPr>
        <p:blipFill rotWithShape="1">
          <a:blip r:embed="rId3"/>
          <a:srcRect r="24892" b="41298"/>
          <a:stretch>
            <a:fillRect/>
          </a:stretch>
        </p:blipFill>
        <p:spPr>
          <a:xfrm>
            <a:off x="0" y="0"/>
            <a:ext cx="12595170" cy="4385477"/>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00" name="图片 99"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4699" t="20750" r="25073"/>
          <a:stretch>
            <a:fillRect/>
          </a:stretch>
        </p:blipFill>
        <p:spPr>
          <a:xfrm>
            <a:off x="0" y="0"/>
            <a:ext cx="11175398" cy="4704538"/>
          </a:xfrm>
          <a:custGeom>
            <a:avLst/>
            <a:gdLst>
              <a:gd name="connsiteX0" fmla="*/ 0 w 11175398"/>
              <a:gd name="connsiteY0" fmla="*/ 0 h 4704538"/>
              <a:gd name="connsiteX1" fmla="*/ 11175398 w 11175398"/>
              <a:gd name="connsiteY1" fmla="*/ 0 h 4704538"/>
              <a:gd name="connsiteX2" fmla="*/ 11175398 w 11175398"/>
              <a:gd name="connsiteY2" fmla="*/ 324500 h 4704538"/>
              <a:gd name="connsiteX3" fmla="*/ 9770600 w 11175398"/>
              <a:gd name="connsiteY3" fmla="*/ 1412085 h 4704538"/>
              <a:gd name="connsiteX4" fmla="*/ 9145033 w 11175398"/>
              <a:gd name="connsiteY4" fmla="*/ 2174971 h 4704538"/>
              <a:gd name="connsiteX5" fmla="*/ 4750813 w 11175398"/>
              <a:gd name="connsiteY5" fmla="*/ 2815796 h 4704538"/>
              <a:gd name="connsiteX6" fmla="*/ 4582980 w 11175398"/>
              <a:gd name="connsiteY6" fmla="*/ 2861569 h 4704538"/>
              <a:gd name="connsiteX7" fmla="*/ 3148753 w 11175398"/>
              <a:gd name="connsiteY7" fmla="*/ 3517650 h 4704538"/>
              <a:gd name="connsiteX8" fmla="*/ 2874115 w 11175398"/>
              <a:gd name="connsiteY8" fmla="*/ 4524659 h 4704538"/>
              <a:gd name="connsiteX9" fmla="*/ 2975297 w 11175398"/>
              <a:gd name="connsiteY9" fmla="*/ 4704538 h 4704538"/>
              <a:gd name="connsiteX10" fmla="*/ 0 w 11175398"/>
              <a:gd name="connsiteY10" fmla="*/ 4704538 h 470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5398" h="4704538">
                <a:moveTo>
                  <a:pt x="0" y="0"/>
                </a:moveTo>
                <a:lnTo>
                  <a:pt x="11175398" y="0"/>
                </a:lnTo>
                <a:lnTo>
                  <a:pt x="11175398" y="324500"/>
                </a:lnTo>
                <a:lnTo>
                  <a:pt x="9770600" y="1412085"/>
                </a:lnTo>
                <a:lnTo>
                  <a:pt x="9145033" y="2174971"/>
                </a:lnTo>
                <a:lnTo>
                  <a:pt x="4750813" y="2815796"/>
                </a:lnTo>
                <a:lnTo>
                  <a:pt x="4582980" y="2861569"/>
                </a:lnTo>
                <a:lnTo>
                  <a:pt x="3148753" y="3517650"/>
                </a:lnTo>
                <a:lnTo>
                  <a:pt x="2874115" y="4524659"/>
                </a:lnTo>
                <a:lnTo>
                  <a:pt x="2975297" y="4704538"/>
                </a:lnTo>
                <a:lnTo>
                  <a:pt x="0" y="4704538"/>
                </a:lnTo>
                <a:close/>
              </a:path>
            </a:pathLst>
          </a:custGeom>
        </p:spPr>
      </p:pic>
      <p:pic>
        <p:nvPicPr>
          <p:cNvPr id="99" name="图片 98"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4934" t="43430" r="25816" b="23957"/>
          <a:stretch>
            <a:fillRect/>
          </a:stretch>
        </p:blipFill>
        <p:spPr>
          <a:xfrm>
            <a:off x="4909010" y="4921980"/>
            <a:ext cx="7282967" cy="1936043"/>
          </a:xfrm>
          <a:custGeom>
            <a:avLst/>
            <a:gdLst>
              <a:gd name="connsiteX0" fmla="*/ 7282967 w 7282967"/>
              <a:gd name="connsiteY0" fmla="*/ 0 h 1936043"/>
              <a:gd name="connsiteX1" fmla="*/ 7282967 w 7282967"/>
              <a:gd name="connsiteY1" fmla="*/ 1936043 h 1936043"/>
              <a:gd name="connsiteX2" fmla="*/ 0 w 7282967"/>
              <a:gd name="connsiteY2" fmla="*/ 1936043 h 1936043"/>
              <a:gd name="connsiteX3" fmla="*/ 518141 w 7282967"/>
              <a:gd name="connsiteY3" fmla="*/ 1616962 h 1936043"/>
              <a:gd name="connsiteX4" fmla="*/ 3234013 w 7282967"/>
              <a:gd name="connsiteY4" fmla="*/ 1220261 h 1936043"/>
              <a:gd name="connsiteX5" fmla="*/ 5629475 w 7282967"/>
              <a:gd name="connsiteY5" fmla="*/ 747271 h 1936043"/>
              <a:gd name="connsiteX6" fmla="*/ 6651740 w 7282967"/>
              <a:gd name="connsiteY6" fmla="*/ 426860 h 1936043"/>
              <a:gd name="connsiteX7" fmla="*/ 7094214 w 7282967"/>
              <a:gd name="connsiteY7" fmla="*/ 14902 h 193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2967" h="1936043">
                <a:moveTo>
                  <a:pt x="7282967" y="0"/>
                </a:moveTo>
                <a:lnTo>
                  <a:pt x="7282967" y="1936043"/>
                </a:lnTo>
                <a:lnTo>
                  <a:pt x="0" y="1936043"/>
                </a:lnTo>
                <a:lnTo>
                  <a:pt x="518141" y="1616962"/>
                </a:lnTo>
                <a:lnTo>
                  <a:pt x="3234013" y="1220261"/>
                </a:lnTo>
                <a:lnTo>
                  <a:pt x="5629475" y="747271"/>
                </a:lnTo>
                <a:lnTo>
                  <a:pt x="6651740" y="426860"/>
                </a:lnTo>
                <a:lnTo>
                  <a:pt x="7094214" y="14902"/>
                </a:lnTo>
                <a:close/>
              </a:path>
            </a:pathLst>
          </a:custGeom>
        </p:spPr>
      </p:pic>
      <p:sp>
        <p:nvSpPr>
          <p:cNvPr id="2" name="-文本框 6"/>
          <p:cNvSpPr txBox="1"/>
          <p:nvPr>
            <p:custDataLst>
              <p:tags r:id="rId2"/>
            </p:custDataLst>
          </p:nvPr>
        </p:nvSpPr>
        <p:spPr>
          <a:xfrm>
            <a:off x="0" y="1421692"/>
            <a:ext cx="4377088" cy="583565"/>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3200" dirty="0">
                <a:solidFill>
                  <a:srgbClr val="FF0000"/>
                </a:solidFill>
                <a:cs typeface="Montserrat" panose="00000500000000000000" pitchFamily="2" charset="0"/>
              </a:rPr>
              <a:t>最终总结</a:t>
            </a:r>
            <a:endParaRPr lang="en-US" altLang="en-US" sz="3200" dirty="0">
              <a:solidFill>
                <a:srgbClr val="FF0000"/>
              </a:solidFill>
              <a:cs typeface="Montserrat" panose="00000500000000000000" pitchFamily="2" charset="0"/>
            </a:endParaRPr>
          </a:p>
        </p:txBody>
      </p:sp>
      <p:sp>
        <p:nvSpPr>
          <p:cNvPr id="37" name="图形 55"/>
          <p:cNvSpPr/>
          <p:nvPr/>
        </p:nvSpPr>
        <p:spPr>
          <a:xfrm flipV="1">
            <a:off x="11872703" y="6538709"/>
            <a:ext cx="319274" cy="319314"/>
          </a:xfrm>
          <a:custGeom>
            <a:avLst/>
            <a:gdLst>
              <a:gd name="connsiteX0" fmla="*/ 21804 w 319274"/>
              <a:gd name="connsiteY0" fmla="*/ 64629 h 319314"/>
              <a:gd name="connsiteX1" fmla="*/ 21804 w 319274"/>
              <a:gd name="connsiteY1" fmla="*/ 64629 h 319314"/>
              <a:gd name="connsiteX2" fmla="*/ 21804 w 319274"/>
              <a:gd name="connsiteY2" fmla="*/ 21913 h 319314"/>
              <a:gd name="connsiteX3" fmla="*/ 64522 w 319274"/>
              <a:gd name="connsiteY3" fmla="*/ 21913 h 319314"/>
              <a:gd name="connsiteX4" fmla="*/ 21804 w 319274"/>
              <a:gd name="connsiteY4" fmla="*/ 64629 h 319314"/>
              <a:gd name="connsiteX5" fmla="*/ 31843 w 319274"/>
              <a:gd name="connsiteY5" fmla="*/ 74180 h 319314"/>
              <a:gd name="connsiteX6" fmla="*/ 31843 w 319274"/>
              <a:gd name="connsiteY6" fmla="*/ 74180 h 319314"/>
              <a:gd name="connsiteX7" fmla="*/ 210550 w 319274"/>
              <a:gd name="connsiteY7" fmla="*/ 252963 h 319314"/>
              <a:gd name="connsiteX8" fmla="*/ 201985 w 319274"/>
              <a:gd name="connsiteY8" fmla="*/ 261442 h 319314"/>
              <a:gd name="connsiteX9" fmla="*/ 23371 w 319274"/>
              <a:gd name="connsiteY9" fmla="*/ 82903 h 319314"/>
              <a:gd name="connsiteX10" fmla="*/ 31843 w 319274"/>
              <a:gd name="connsiteY10" fmla="*/ 74180 h 319314"/>
              <a:gd name="connsiteX11" fmla="*/ 252769 w 319274"/>
              <a:gd name="connsiteY11" fmla="*/ 210491 h 319314"/>
              <a:gd name="connsiteX12" fmla="*/ 252769 w 319274"/>
              <a:gd name="connsiteY12" fmla="*/ 210491 h 319314"/>
              <a:gd name="connsiteX13" fmla="*/ 74239 w 319274"/>
              <a:gd name="connsiteY13" fmla="*/ 31951 h 319314"/>
              <a:gd name="connsiteX14" fmla="*/ 82634 w 319274"/>
              <a:gd name="connsiteY14" fmla="*/ 23312 h 319314"/>
              <a:gd name="connsiteX15" fmla="*/ 261418 w 319274"/>
              <a:gd name="connsiteY15" fmla="*/ 202094 h 319314"/>
              <a:gd name="connsiteX16" fmla="*/ 252769 w 319274"/>
              <a:gd name="connsiteY16" fmla="*/ 210491 h 319314"/>
              <a:gd name="connsiteX17" fmla="*/ 257625 w 319274"/>
              <a:gd name="connsiteY17" fmla="*/ 225468 h 319314"/>
              <a:gd name="connsiteX18" fmla="*/ 257625 w 319274"/>
              <a:gd name="connsiteY18" fmla="*/ 225468 h 319314"/>
              <a:gd name="connsiteX19" fmla="*/ 257793 w 319274"/>
              <a:gd name="connsiteY19" fmla="*/ 225383 h 319314"/>
              <a:gd name="connsiteX20" fmla="*/ 257961 w 319274"/>
              <a:gd name="connsiteY20" fmla="*/ 225307 h 319314"/>
              <a:gd name="connsiteX21" fmla="*/ 257961 w 319274"/>
              <a:gd name="connsiteY21" fmla="*/ 225140 h 319314"/>
              <a:gd name="connsiteX22" fmla="*/ 258121 w 319274"/>
              <a:gd name="connsiteY22" fmla="*/ 224810 h 319314"/>
              <a:gd name="connsiteX23" fmla="*/ 271127 w 319274"/>
              <a:gd name="connsiteY23" fmla="*/ 211889 h 319314"/>
              <a:gd name="connsiteX24" fmla="*/ 291870 w 319274"/>
              <a:gd name="connsiteY24" fmla="*/ 232548 h 319314"/>
              <a:gd name="connsiteX25" fmla="*/ 291870 w 319274"/>
              <a:gd name="connsiteY25" fmla="*/ 246381 h 319314"/>
              <a:gd name="connsiteX26" fmla="*/ 246431 w 319274"/>
              <a:gd name="connsiteY26" fmla="*/ 291812 h 319314"/>
              <a:gd name="connsiteX27" fmla="*/ 232852 w 319274"/>
              <a:gd name="connsiteY27" fmla="*/ 292308 h 319314"/>
              <a:gd name="connsiteX28" fmla="*/ 211865 w 319274"/>
              <a:gd name="connsiteY28" fmla="*/ 271237 h 319314"/>
              <a:gd name="connsiteX29" fmla="*/ 224871 w 319274"/>
              <a:gd name="connsiteY29" fmla="*/ 258061 h 319314"/>
              <a:gd name="connsiteX30" fmla="*/ 225030 w 319274"/>
              <a:gd name="connsiteY30" fmla="*/ 258061 h 319314"/>
              <a:gd name="connsiteX31" fmla="*/ 225115 w 319274"/>
              <a:gd name="connsiteY31" fmla="*/ 257902 h 319314"/>
              <a:gd name="connsiteX32" fmla="*/ 225198 w 319274"/>
              <a:gd name="connsiteY32" fmla="*/ 257818 h 319314"/>
              <a:gd name="connsiteX33" fmla="*/ 225359 w 319274"/>
              <a:gd name="connsiteY33" fmla="*/ 257658 h 319314"/>
              <a:gd name="connsiteX34" fmla="*/ 225527 w 319274"/>
              <a:gd name="connsiteY34" fmla="*/ 257573 h 319314"/>
              <a:gd name="connsiteX35" fmla="*/ 225612 w 319274"/>
              <a:gd name="connsiteY35" fmla="*/ 257405 h 319314"/>
              <a:gd name="connsiteX36" fmla="*/ 257296 w 319274"/>
              <a:gd name="connsiteY36" fmla="*/ 225721 h 319314"/>
              <a:gd name="connsiteX37" fmla="*/ 257464 w 319274"/>
              <a:gd name="connsiteY37" fmla="*/ 225552 h 319314"/>
              <a:gd name="connsiteX38" fmla="*/ 257625 w 319274"/>
              <a:gd name="connsiteY38" fmla="*/ 225468 h 319314"/>
              <a:gd name="connsiteX39" fmla="*/ 64361 w 319274"/>
              <a:gd name="connsiteY39" fmla="*/ 41830 h 319314"/>
              <a:gd name="connsiteX40" fmla="*/ 64361 w 319274"/>
              <a:gd name="connsiteY40" fmla="*/ 41830 h 319314"/>
              <a:gd name="connsiteX41" fmla="*/ 242975 w 319274"/>
              <a:gd name="connsiteY41" fmla="*/ 220369 h 319314"/>
              <a:gd name="connsiteX42" fmla="*/ 220419 w 319274"/>
              <a:gd name="connsiteY42" fmla="*/ 243084 h 319314"/>
              <a:gd name="connsiteX43" fmla="*/ 41721 w 319274"/>
              <a:gd name="connsiteY43" fmla="*/ 64302 h 319314"/>
              <a:gd name="connsiteX44" fmla="*/ 64361 w 319274"/>
              <a:gd name="connsiteY44" fmla="*/ 41830 h 319314"/>
              <a:gd name="connsiteX45" fmla="*/ 175806 w 319274"/>
              <a:gd name="connsiteY45" fmla="*/ 83729 h 319314"/>
              <a:gd name="connsiteX46" fmla="*/ 175806 w 319274"/>
              <a:gd name="connsiteY46" fmla="*/ 83729 h 319314"/>
              <a:gd name="connsiteX47" fmla="*/ 232767 w 319274"/>
              <a:gd name="connsiteY47" fmla="*/ 26683 h 319314"/>
              <a:gd name="connsiteX48" fmla="*/ 289898 w 319274"/>
              <a:gd name="connsiteY48" fmla="*/ 83814 h 319314"/>
              <a:gd name="connsiteX49" fmla="*/ 279851 w 319274"/>
              <a:gd name="connsiteY49" fmla="*/ 93769 h 319314"/>
              <a:gd name="connsiteX50" fmla="*/ 259605 w 319274"/>
              <a:gd name="connsiteY50" fmla="*/ 73438 h 319314"/>
              <a:gd name="connsiteX51" fmla="*/ 249726 w 319274"/>
              <a:gd name="connsiteY51" fmla="*/ 73438 h 319314"/>
              <a:gd name="connsiteX52" fmla="*/ 249726 w 319274"/>
              <a:gd name="connsiteY52" fmla="*/ 83316 h 319314"/>
              <a:gd name="connsiteX53" fmla="*/ 269973 w 319274"/>
              <a:gd name="connsiteY53" fmla="*/ 103563 h 319314"/>
              <a:gd name="connsiteX54" fmla="*/ 253511 w 319274"/>
              <a:gd name="connsiteY54" fmla="*/ 119948 h 319314"/>
              <a:gd name="connsiteX55" fmla="*/ 243303 w 319274"/>
              <a:gd name="connsiteY55" fmla="*/ 109741 h 319314"/>
              <a:gd name="connsiteX56" fmla="*/ 233509 w 319274"/>
              <a:gd name="connsiteY56" fmla="*/ 109741 h 319314"/>
              <a:gd name="connsiteX57" fmla="*/ 233509 w 319274"/>
              <a:gd name="connsiteY57" fmla="*/ 119619 h 319314"/>
              <a:gd name="connsiteX58" fmla="*/ 243801 w 319274"/>
              <a:gd name="connsiteY58" fmla="*/ 129826 h 319314"/>
              <a:gd name="connsiteX59" fmla="*/ 232852 w 319274"/>
              <a:gd name="connsiteY59" fmla="*/ 140767 h 319314"/>
              <a:gd name="connsiteX60" fmla="*/ 175806 w 319274"/>
              <a:gd name="connsiteY60" fmla="*/ 83729 h 319314"/>
              <a:gd name="connsiteX61" fmla="*/ 249314 w 319274"/>
              <a:gd name="connsiteY61" fmla="*/ 157153 h 319314"/>
              <a:gd name="connsiteX62" fmla="*/ 249314 w 319274"/>
              <a:gd name="connsiteY62" fmla="*/ 157153 h 319314"/>
              <a:gd name="connsiteX63" fmla="*/ 314511 w 319274"/>
              <a:gd name="connsiteY63" fmla="*/ 91955 h 319314"/>
              <a:gd name="connsiteX64" fmla="*/ 314511 w 319274"/>
              <a:gd name="connsiteY64" fmla="*/ 75579 h 319314"/>
              <a:gd name="connsiteX65" fmla="*/ 241003 w 319274"/>
              <a:gd name="connsiteY65" fmla="*/ 2156 h 319314"/>
              <a:gd name="connsiteX66" fmla="*/ 224702 w 319274"/>
              <a:gd name="connsiteY66" fmla="*/ 2156 h 319314"/>
              <a:gd name="connsiteX67" fmla="*/ 224373 w 319274"/>
              <a:gd name="connsiteY67" fmla="*/ 2324 h 319314"/>
              <a:gd name="connsiteX68" fmla="*/ 159345 w 319274"/>
              <a:gd name="connsiteY68" fmla="*/ 67344 h 319314"/>
              <a:gd name="connsiteX69" fmla="*/ 94317 w 319274"/>
              <a:gd name="connsiteY69" fmla="*/ 2156 h 319314"/>
              <a:gd name="connsiteX70" fmla="*/ 85762 w 319274"/>
              <a:gd name="connsiteY70" fmla="*/ -1300 h 319314"/>
              <a:gd name="connsiteX71" fmla="*/ 10197 w 319274"/>
              <a:gd name="connsiteY71" fmla="*/ -1300 h 319314"/>
              <a:gd name="connsiteX72" fmla="*/ -1325 w 319274"/>
              <a:gd name="connsiteY72" fmla="*/ 10635 h 319314"/>
              <a:gd name="connsiteX73" fmla="*/ -1325 w 319274"/>
              <a:gd name="connsiteY73" fmla="*/ 86030 h 319314"/>
              <a:gd name="connsiteX74" fmla="*/ 2047 w 319274"/>
              <a:gd name="connsiteY74" fmla="*/ 94097 h 319314"/>
              <a:gd name="connsiteX75" fmla="*/ 67243 w 319274"/>
              <a:gd name="connsiteY75" fmla="*/ 159454 h 319314"/>
              <a:gd name="connsiteX76" fmla="*/ 1962 w 319274"/>
              <a:gd name="connsiteY76" fmla="*/ 224650 h 319314"/>
              <a:gd name="connsiteX77" fmla="*/ 1962 w 319274"/>
              <a:gd name="connsiteY77" fmla="*/ 241112 h 319314"/>
              <a:gd name="connsiteX78" fmla="*/ 75470 w 319274"/>
              <a:gd name="connsiteY78" fmla="*/ 314611 h 319314"/>
              <a:gd name="connsiteX79" fmla="*/ 91856 w 319274"/>
              <a:gd name="connsiteY79" fmla="*/ 314611 h 319314"/>
              <a:gd name="connsiteX80" fmla="*/ 157204 w 319274"/>
              <a:gd name="connsiteY80" fmla="*/ 249339 h 319314"/>
              <a:gd name="connsiteX81" fmla="*/ 216803 w 319274"/>
              <a:gd name="connsiteY81" fmla="*/ 309014 h 319314"/>
              <a:gd name="connsiteX82" fmla="*/ 262817 w 319274"/>
              <a:gd name="connsiteY82" fmla="*/ 308357 h 319314"/>
              <a:gd name="connsiteX83" fmla="*/ 315412 w 319274"/>
              <a:gd name="connsiteY83" fmla="*/ 251977 h 319314"/>
              <a:gd name="connsiteX84" fmla="*/ 308248 w 319274"/>
              <a:gd name="connsiteY84" fmla="*/ 216171 h 319314"/>
              <a:gd name="connsiteX85" fmla="*/ 249314 w 319274"/>
              <a:gd name="connsiteY85" fmla="*/ 157153 h 319314"/>
              <a:gd name="connsiteX86" fmla="*/ 84277 w 319274"/>
              <a:gd name="connsiteY86" fmla="*/ 248849 h 319314"/>
              <a:gd name="connsiteX87" fmla="*/ 74568 w 319274"/>
              <a:gd name="connsiteY87" fmla="*/ 248849 h 319314"/>
              <a:gd name="connsiteX88" fmla="*/ 74568 w 319274"/>
              <a:gd name="connsiteY88" fmla="*/ 258560 h 319314"/>
              <a:gd name="connsiteX89" fmla="*/ 94730 w 319274"/>
              <a:gd name="connsiteY89" fmla="*/ 278889 h 319314"/>
              <a:gd name="connsiteX90" fmla="*/ 83781 w 319274"/>
              <a:gd name="connsiteY90" fmla="*/ 289838 h 319314"/>
              <a:gd name="connsiteX91" fmla="*/ 26659 w 319274"/>
              <a:gd name="connsiteY91" fmla="*/ 232877 h 319314"/>
              <a:gd name="connsiteX92" fmla="*/ 83621 w 319274"/>
              <a:gd name="connsiteY92" fmla="*/ 175915 h 319314"/>
              <a:gd name="connsiteX93" fmla="*/ 140743 w 319274"/>
              <a:gd name="connsiteY93" fmla="*/ 233046 h 319314"/>
              <a:gd name="connsiteX94" fmla="*/ 130864 w 319274"/>
              <a:gd name="connsiteY94" fmla="*/ 242755 h 319314"/>
              <a:gd name="connsiteX95" fmla="*/ 120581 w 319274"/>
              <a:gd name="connsiteY95" fmla="*/ 232388 h 319314"/>
              <a:gd name="connsiteX96" fmla="*/ 110786 w 319274"/>
              <a:gd name="connsiteY96" fmla="*/ 232388 h 319314"/>
              <a:gd name="connsiteX97" fmla="*/ 110786 w 319274"/>
              <a:gd name="connsiteY97" fmla="*/ 242258 h 319314"/>
              <a:gd name="connsiteX98" fmla="*/ 121154 w 319274"/>
              <a:gd name="connsiteY98" fmla="*/ 252465 h 319314"/>
              <a:gd name="connsiteX99" fmla="*/ 104608 w 319274"/>
              <a:gd name="connsiteY99" fmla="*/ 269011 h 319314"/>
              <a:gd name="connsiteX100" fmla="*/ 84277 w 319274"/>
              <a:gd name="connsiteY100" fmla="*/ 248849 h 319314"/>
              <a:gd name="connsiteX101" fmla="*/ 84277 w 319274"/>
              <a:gd name="connsiteY101" fmla="*/ 248849 h 319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19274" h="319314">
                <a:moveTo>
                  <a:pt x="21804" y="64629"/>
                </a:moveTo>
                <a:lnTo>
                  <a:pt x="21804" y="64629"/>
                </a:lnTo>
                <a:cubicBezTo>
                  <a:pt x="21804" y="50393"/>
                  <a:pt x="21804" y="36233"/>
                  <a:pt x="21804" y="21913"/>
                </a:cubicBezTo>
                <a:lnTo>
                  <a:pt x="64522" y="21913"/>
                </a:lnTo>
                <a:lnTo>
                  <a:pt x="21804" y="64629"/>
                </a:lnTo>
                <a:close/>
                <a:moveTo>
                  <a:pt x="31843" y="74180"/>
                </a:moveTo>
                <a:lnTo>
                  <a:pt x="31843" y="74180"/>
                </a:lnTo>
                <a:lnTo>
                  <a:pt x="210550" y="252963"/>
                </a:lnTo>
                <a:lnTo>
                  <a:pt x="201985" y="261442"/>
                </a:lnTo>
                <a:lnTo>
                  <a:pt x="23371" y="82903"/>
                </a:lnTo>
                <a:lnTo>
                  <a:pt x="31843" y="74180"/>
                </a:lnTo>
                <a:close/>
                <a:moveTo>
                  <a:pt x="252769" y="210491"/>
                </a:moveTo>
                <a:lnTo>
                  <a:pt x="252769" y="210491"/>
                </a:lnTo>
                <a:cubicBezTo>
                  <a:pt x="193261" y="151058"/>
                  <a:pt x="133662" y="91552"/>
                  <a:pt x="74239" y="31951"/>
                </a:cubicBezTo>
                <a:lnTo>
                  <a:pt x="82634" y="23312"/>
                </a:lnTo>
                <a:lnTo>
                  <a:pt x="261418" y="202094"/>
                </a:lnTo>
                <a:lnTo>
                  <a:pt x="252769" y="210491"/>
                </a:lnTo>
                <a:close/>
                <a:moveTo>
                  <a:pt x="257625" y="225468"/>
                </a:moveTo>
                <a:lnTo>
                  <a:pt x="257625" y="225468"/>
                </a:lnTo>
                <a:lnTo>
                  <a:pt x="257793" y="225383"/>
                </a:lnTo>
                <a:lnTo>
                  <a:pt x="257961" y="225307"/>
                </a:lnTo>
                <a:lnTo>
                  <a:pt x="257961" y="225140"/>
                </a:lnTo>
                <a:lnTo>
                  <a:pt x="258121" y="224810"/>
                </a:lnTo>
                <a:lnTo>
                  <a:pt x="271127" y="211889"/>
                </a:lnTo>
                <a:lnTo>
                  <a:pt x="291870" y="232548"/>
                </a:lnTo>
                <a:cubicBezTo>
                  <a:pt x="295495" y="236172"/>
                  <a:pt x="295655" y="242755"/>
                  <a:pt x="291870" y="246381"/>
                </a:cubicBezTo>
                <a:cubicBezTo>
                  <a:pt x="276724" y="261602"/>
                  <a:pt x="261577" y="276749"/>
                  <a:pt x="246431" y="291812"/>
                </a:cubicBezTo>
                <a:cubicBezTo>
                  <a:pt x="242731" y="295436"/>
                  <a:pt x="236722" y="295763"/>
                  <a:pt x="232852" y="292308"/>
                </a:cubicBezTo>
                <a:lnTo>
                  <a:pt x="211865" y="271237"/>
                </a:lnTo>
                <a:lnTo>
                  <a:pt x="224871" y="258061"/>
                </a:lnTo>
                <a:lnTo>
                  <a:pt x="225030" y="258061"/>
                </a:lnTo>
                <a:lnTo>
                  <a:pt x="225115" y="257902"/>
                </a:lnTo>
                <a:lnTo>
                  <a:pt x="225198" y="257818"/>
                </a:lnTo>
                <a:lnTo>
                  <a:pt x="225359" y="257658"/>
                </a:lnTo>
                <a:lnTo>
                  <a:pt x="225527" y="257573"/>
                </a:lnTo>
                <a:lnTo>
                  <a:pt x="225612" y="257405"/>
                </a:lnTo>
                <a:lnTo>
                  <a:pt x="257296" y="225721"/>
                </a:lnTo>
                <a:lnTo>
                  <a:pt x="257464" y="225552"/>
                </a:lnTo>
                <a:lnTo>
                  <a:pt x="257625" y="225468"/>
                </a:lnTo>
                <a:close/>
                <a:moveTo>
                  <a:pt x="64361" y="41830"/>
                </a:moveTo>
                <a:lnTo>
                  <a:pt x="64361" y="41830"/>
                </a:lnTo>
                <a:cubicBezTo>
                  <a:pt x="123952" y="101421"/>
                  <a:pt x="183467" y="160853"/>
                  <a:pt x="242975" y="220369"/>
                </a:cubicBezTo>
                <a:cubicBezTo>
                  <a:pt x="235490" y="228022"/>
                  <a:pt x="227828" y="235592"/>
                  <a:pt x="220419" y="243084"/>
                </a:cubicBezTo>
                <a:lnTo>
                  <a:pt x="41721" y="64302"/>
                </a:lnTo>
                <a:lnTo>
                  <a:pt x="64361" y="41830"/>
                </a:lnTo>
                <a:close/>
                <a:moveTo>
                  <a:pt x="175806" y="83729"/>
                </a:moveTo>
                <a:lnTo>
                  <a:pt x="175806" y="83729"/>
                </a:lnTo>
                <a:lnTo>
                  <a:pt x="232767" y="26683"/>
                </a:lnTo>
                <a:lnTo>
                  <a:pt x="289898" y="83814"/>
                </a:lnTo>
                <a:lnTo>
                  <a:pt x="279851" y="93769"/>
                </a:lnTo>
                <a:lnTo>
                  <a:pt x="259605" y="73438"/>
                </a:lnTo>
                <a:cubicBezTo>
                  <a:pt x="256891" y="70725"/>
                  <a:pt x="252526" y="70725"/>
                  <a:pt x="249726" y="73438"/>
                </a:cubicBezTo>
                <a:cubicBezTo>
                  <a:pt x="247013" y="76152"/>
                  <a:pt x="247013" y="80433"/>
                  <a:pt x="249726" y="83316"/>
                </a:cubicBezTo>
                <a:lnTo>
                  <a:pt x="269973" y="103563"/>
                </a:lnTo>
                <a:lnTo>
                  <a:pt x="253511" y="119948"/>
                </a:lnTo>
                <a:lnTo>
                  <a:pt x="243303" y="109741"/>
                </a:lnTo>
                <a:cubicBezTo>
                  <a:pt x="240674" y="107018"/>
                  <a:pt x="236224" y="107018"/>
                  <a:pt x="233509" y="109741"/>
                </a:cubicBezTo>
                <a:cubicBezTo>
                  <a:pt x="230796" y="112540"/>
                  <a:pt x="230796" y="116896"/>
                  <a:pt x="233509" y="119619"/>
                </a:cubicBezTo>
                <a:lnTo>
                  <a:pt x="243801" y="129826"/>
                </a:lnTo>
                <a:lnTo>
                  <a:pt x="232852" y="140767"/>
                </a:lnTo>
                <a:lnTo>
                  <a:pt x="175806" y="83729"/>
                </a:lnTo>
                <a:close/>
                <a:moveTo>
                  <a:pt x="249314" y="157153"/>
                </a:moveTo>
                <a:lnTo>
                  <a:pt x="249314" y="157153"/>
                </a:lnTo>
                <a:lnTo>
                  <a:pt x="314511" y="91955"/>
                </a:lnTo>
                <a:cubicBezTo>
                  <a:pt x="319037" y="87429"/>
                  <a:pt x="319037" y="80105"/>
                  <a:pt x="314511" y="75579"/>
                </a:cubicBezTo>
                <a:lnTo>
                  <a:pt x="241003" y="2156"/>
                </a:lnTo>
                <a:cubicBezTo>
                  <a:pt x="236552" y="-2540"/>
                  <a:pt x="229151" y="-2540"/>
                  <a:pt x="224702" y="2156"/>
                </a:cubicBezTo>
                <a:lnTo>
                  <a:pt x="224373" y="2324"/>
                </a:lnTo>
                <a:lnTo>
                  <a:pt x="159345" y="67344"/>
                </a:lnTo>
                <a:lnTo>
                  <a:pt x="94317" y="2156"/>
                </a:lnTo>
                <a:cubicBezTo>
                  <a:pt x="92016" y="-70"/>
                  <a:pt x="88889" y="-1300"/>
                  <a:pt x="85762" y="-1300"/>
                </a:cubicBezTo>
                <a:lnTo>
                  <a:pt x="10197" y="-1300"/>
                </a:lnTo>
                <a:cubicBezTo>
                  <a:pt x="3614" y="-1300"/>
                  <a:pt x="-1325" y="4128"/>
                  <a:pt x="-1325" y="10635"/>
                </a:cubicBezTo>
                <a:cubicBezTo>
                  <a:pt x="-1325" y="35820"/>
                  <a:pt x="-1325" y="60846"/>
                  <a:pt x="-1325" y="86030"/>
                </a:cubicBezTo>
                <a:cubicBezTo>
                  <a:pt x="-1325" y="89242"/>
                  <a:pt x="-10" y="92124"/>
                  <a:pt x="2047" y="94097"/>
                </a:cubicBezTo>
                <a:lnTo>
                  <a:pt x="67243" y="159454"/>
                </a:lnTo>
                <a:lnTo>
                  <a:pt x="1962" y="224650"/>
                </a:lnTo>
                <a:cubicBezTo>
                  <a:pt x="-2479" y="229252"/>
                  <a:pt x="-2479" y="236501"/>
                  <a:pt x="1962" y="241112"/>
                </a:cubicBezTo>
                <a:lnTo>
                  <a:pt x="75470" y="314611"/>
                </a:lnTo>
                <a:cubicBezTo>
                  <a:pt x="79996" y="319061"/>
                  <a:pt x="87321" y="319061"/>
                  <a:pt x="91856" y="314611"/>
                </a:cubicBezTo>
                <a:lnTo>
                  <a:pt x="157204" y="249339"/>
                </a:lnTo>
                <a:lnTo>
                  <a:pt x="216803" y="309014"/>
                </a:lnTo>
                <a:cubicBezTo>
                  <a:pt x="229642" y="321117"/>
                  <a:pt x="250384" y="320705"/>
                  <a:pt x="262817" y="308357"/>
                </a:cubicBezTo>
                <a:cubicBezTo>
                  <a:pt x="276892" y="294280"/>
                  <a:pt x="308248" y="269668"/>
                  <a:pt x="315412" y="251977"/>
                </a:cubicBezTo>
                <a:cubicBezTo>
                  <a:pt x="319855" y="239543"/>
                  <a:pt x="318042" y="226050"/>
                  <a:pt x="308248" y="216171"/>
                </a:cubicBezTo>
                <a:lnTo>
                  <a:pt x="249314" y="157153"/>
                </a:lnTo>
                <a:close/>
                <a:moveTo>
                  <a:pt x="84277" y="248849"/>
                </a:moveTo>
                <a:cubicBezTo>
                  <a:pt x="81648" y="245966"/>
                  <a:pt x="77114" y="245966"/>
                  <a:pt x="74568" y="248849"/>
                </a:cubicBezTo>
                <a:cubicBezTo>
                  <a:pt x="71770" y="251395"/>
                  <a:pt x="71770" y="255846"/>
                  <a:pt x="74568" y="258560"/>
                </a:cubicBezTo>
                <a:lnTo>
                  <a:pt x="94730" y="278889"/>
                </a:lnTo>
                <a:lnTo>
                  <a:pt x="83781" y="289838"/>
                </a:lnTo>
                <a:lnTo>
                  <a:pt x="26659" y="232877"/>
                </a:lnTo>
                <a:lnTo>
                  <a:pt x="83621" y="175915"/>
                </a:lnTo>
                <a:lnTo>
                  <a:pt x="140743" y="233046"/>
                </a:lnTo>
                <a:lnTo>
                  <a:pt x="130864" y="242755"/>
                </a:lnTo>
                <a:lnTo>
                  <a:pt x="120581" y="232388"/>
                </a:lnTo>
                <a:cubicBezTo>
                  <a:pt x="117858" y="229751"/>
                  <a:pt x="113585" y="229751"/>
                  <a:pt x="110786" y="232388"/>
                </a:cubicBezTo>
                <a:cubicBezTo>
                  <a:pt x="108149" y="235187"/>
                  <a:pt x="108149" y="239543"/>
                  <a:pt x="110786" y="242258"/>
                </a:cubicBezTo>
                <a:lnTo>
                  <a:pt x="121154" y="252465"/>
                </a:lnTo>
                <a:lnTo>
                  <a:pt x="104608" y="269011"/>
                </a:lnTo>
                <a:lnTo>
                  <a:pt x="84277" y="248849"/>
                </a:lnTo>
                <a:lnTo>
                  <a:pt x="84277" y="248849"/>
                </a:lnTo>
              </a:path>
            </a:pathLst>
          </a:custGeom>
          <a:solidFill>
            <a:schemeClr val="accent1"/>
          </a:solidFill>
          <a:ln w="119" cap="flat">
            <a:noFill/>
            <a:prstDash val="solid"/>
            <a:miter/>
          </a:ln>
        </p:spPr>
        <p:txBody>
          <a:bodyPr rtlCol="0" anchor="ctr"/>
          <a:lstStyle/>
          <a:p>
            <a:endParaRPr lang="zh-CN" altLang="en-US">
              <a:solidFill>
                <a:schemeClr val="tx1">
                  <a:lumMod val="95000"/>
                  <a:lumOff val="5000"/>
                </a:schemeClr>
              </a:solidFill>
              <a:cs typeface="Montserrat" panose="00000500000000000000" pitchFamily="2" charset="0"/>
            </a:endParaRPr>
          </a:p>
        </p:txBody>
      </p:sp>
      <p:sp>
        <p:nvSpPr>
          <p:cNvPr id="14" name="文本框 13"/>
          <p:cNvSpPr txBox="1"/>
          <p:nvPr userDrawn="1"/>
        </p:nvSpPr>
        <p:spPr>
          <a:xfrm>
            <a:off x="1222397" y="2167454"/>
            <a:ext cx="9748520" cy="1476375"/>
          </a:xfrm>
          <a:prstGeom prst="rect">
            <a:avLst/>
          </a:prstGeom>
        </p:spPr>
        <p:txBody>
          <a:bodyPr wrap="none" rtlCol="0">
            <a:spAutoFit/>
          </a:bodyPr>
          <a:p>
            <a:pPr algn="l"/>
            <a:r>
              <a:rPr lang="en-US" altLang="zh-CN"/>
              <a:t>1.</a:t>
            </a:r>
            <a:r>
              <a:rPr lang="zh-CN" altLang="en-US"/>
              <a:t>虚拟偶像粉丝</a:t>
            </a:r>
            <a:r>
              <a:rPr lang="zh-CN" altLang="en-US" b="1"/>
              <a:t>并非</a:t>
            </a:r>
            <a:r>
              <a:rPr lang="zh-CN" altLang="en-US"/>
              <a:t>更</a:t>
            </a:r>
            <a:r>
              <a:rPr lang="zh-CN" altLang="en-US">
                <a:highlight>
                  <a:srgbClr val="FFFF00"/>
                </a:highlight>
              </a:rPr>
              <a:t>感性</a:t>
            </a:r>
            <a:r>
              <a:rPr lang="zh-CN" altLang="en-US"/>
              <a:t>，反而</a:t>
            </a:r>
            <a:r>
              <a:rPr lang="zh-CN" altLang="en-US" b="1"/>
              <a:t>具备</a:t>
            </a:r>
            <a:r>
              <a:rPr lang="zh-CN" altLang="en-US"/>
              <a:t>更强的</a:t>
            </a:r>
            <a:r>
              <a:rPr lang="zh-CN" altLang="en-US">
                <a:highlight>
                  <a:srgbClr val="FFFF00"/>
                </a:highlight>
              </a:rPr>
              <a:t>理性</a:t>
            </a:r>
            <a:r>
              <a:rPr lang="zh-CN" altLang="en-US"/>
              <a:t>特质，会主动关注运营细节并给出客观反馈。</a:t>
            </a:r>
            <a:endParaRPr lang="zh-CN" altLang="en-US"/>
          </a:p>
          <a:p>
            <a:pPr algn="l"/>
            <a:endParaRPr lang="zh-CN" altLang="en-US"/>
          </a:p>
          <a:p>
            <a:pPr algn="l"/>
            <a:r>
              <a:rPr lang="en-US" altLang="zh-CN"/>
              <a:t>2.</a:t>
            </a:r>
            <a:r>
              <a:rPr lang="zh-CN" altLang="en-US"/>
              <a:t>真人偶像粉丝的</a:t>
            </a:r>
            <a:r>
              <a:rPr lang="zh-CN" altLang="en-US" b="1"/>
              <a:t>关注核心</a:t>
            </a:r>
            <a:r>
              <a:rPr lang="zh-CN" altLang="en-US"/>
              <a:t>更偏向</a:t>
            </a:r>
            <a:r>
              <a:rPr lang="zh-CN" altLang="en-US">
                <a:highlight>
                  <a:srgbClr val="FFFF00"/>
                </a:highlight>
              </a:rPr>
              <a:t>艺人本身</a:t>
            </a:r>
            <a:r>
              <a:rPr lang="zh-CN" altLang="en-US"/>
              <a:t>，作品更多是维系情感联结的载体而非唯一焦点。</a:t>
            </a:r>
            <a:endParaRPr lang="zh-CN" altLang="en-US"/>
          </a:p>
          <a:p>
            <a:pPr algn="l"/>
            <a:endParaRPr lang="zh-CN" altLang="en-US"/>
          </a:p>
          <a:p>
            <a:pPr algn="l"/>
            <a:r>
              <a:rPr lang="en-US" altLang="zh-CN"/>
              <a:t>3.</a:t>
            </a:r>
            <a:r>
              <a:rPr lang="zh-CN" altLang="en-US"/>
              <a:t>虚拟偶像粉丝的情感包容性更低，更</a:t>
            </a:r>
            <a:r>
              <a:rPr lang="zh-CN" altLang="en-US" b="1"/>
              <a:t>倾向</a:t>
            </a:r>
            <a:r>
              <a:rPr lang="zh-CN" altLang="en-US"/>
              <a:t>于对</a:t>
            </a:r>
            <a:r>
              <a:rPr lang="zh-CN" altLang="en-US">
                <a:highlight>
                  <a:srgbClr val="FFFF00"/>
                </a:highlight>
              </a:rPr>
              <a:t>内容质量、运营策略</a:t>
            </a:r>
            <a:r>
              <a:rPr lang="zh-CN" altLang="en-US"/>
              <a:t>提出批评，并非一味追捧。</a:t>
            </a:r>
            <a:endParaRPr lang="zh-CN"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矩形: 圆角 24"/>
          <p:cNvSpPr/>
          <p:nvPr/>
        </p:nvSpPr>
        <p:spPr>
          <a:xfrm>
            <a:off x="0" y="0"/>
            <a:ext cx="12192000" cy="6858000"/>
          </a:xfrm>
          <a:prstGeom prst="roundRect">
            <a:avLst>
              <a:gd name="adj" fmla="val 0"/>
            </a:avLst>
          </a:prstGeom>
          <a:solidFill>
            <a:srgbClr val="F8F9F6"/>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pic>
        <p:nvPicPr>
          <p:cNvPr id="8" name="图片 7"/>
          <p:cNvPicPr>
            <a:picLocks noChangeAspect="1"/>
          </p:cNvPicPr>
          <p:nvPr/>
        </p:nvPicPr>
        <p:blipFill>
          <a:blip r:embed="rId1"/>
          <a:srcRect l="21263" b="16870"/>
          <a:stretch>
            <a:fillRect/>
          </a:stretch>
        </p:blipFill>
        <p:spPr>
          <a:xfrm>
            <a:off x="0" y="3563472"/>
            <a:ext cx="3346019" cy="3294528"/>
          </a:xfrm>
          <a:custGeom>
            <a:avLst/>
            <a:gdLst>
              <a:gd name="connsiteX0" fmla="*/ 0 w 3346019"/>
              <a:gd name="connsiteY0" fmla="*/ 0 h 3294528"/>
              <a:gd name="connsiteX1" fmla="*/ 3346019 w 3346019"/>
              <a:gd name="connsiteY1" fmla="*/ 0 h 3294528"/>
              <a:gd name="connsiteX2" fmla="*/ 3346019 w 3346019"/>
              <a:gd name="connsiteY2" fmla="*/ 3294528 h 3294528"/>
              <a:gd name="connsiteX3" fmla="*/ 0 w 3346019"/>
              <a:gd name="connsiteY3" fmla="*/ 3294528 h 3294528"/>
            </a:gdLst>
            <a:ahLst/>
            <a:cxnLst>
              <a:cxn ang="0">
                <a:pos x="connsiteX0" y="connsiteY0"/>
              </a:cxn>
              <a:cxn ang="0">
                <a:pos x="connsiteX1" y="connsiteY1"/>
              </a:cxn>
              <a:cxn ang="0">
                <a:pos x="connsiteX2" y="connsiteY2"/>
              </a:cxn>
              <a:cxn ang="0">
                <a:pos x="connsiteX3" y="connsiteY3"/>
              </a:cxn>
            </a:cxnLst>
            <a:rect l="l" t="t" r="r" b="b"/>
            <a:pathLst>
              <a:path w="3346019" h="3294528">
                <a:moveTo>
                  <a:pt x="0" y="0"/>
                </a:moveTo>
                <a:lnTo>
                  <a:pt x="3346019" y="0"/>
                </a:lnTo>
                <a:lnTo>
                  <a:pt x="3346019" y="3294528"/>
                </a:lnTo>
                <a:lnTo>
                  <a:pt x="0" y="3294528"/>
                </a:lnTo>
                <a:close/>
              </a:path>
            </a:pathLst>
          </a:custGeom>
        </p:spPr>
      </p:pic>
      <p:pic>
        <p:nvPicPr>
          <p:cNvPr id="10" name="图形 9"/>
          <p:cNvPicPr>
            <a:picLocks noChangeAspect="1"/>
          </p:cNvPicPr>
          <p:nvPr/>
        </p:nvPicPr>
        <p:blipFill>
          <a:blip r:embed="rId2"/>
          <a:stretch>
            <a:fillRect/>
          </a:stretch>
        </p:blipFill>
        <p:spPr>
          <a:xfrm>
            <a:off x="9017092" y="-2053759"/>
            <a:ext cx="4295495" cy="4699099"/>
          </a:xfrm>
          <a:prstGeom prst="rect">
            <a:avLst/>
          </a:prstGeom>
        </p:spPr>
      </p:pic>
      <p:pic>
        <p:nvPicPr>
          <p:cNvPr id="22" name="图片 21" descr="图片包含 游戏机, 刀&#10;&#10;描述已自动生成"/>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9220" t="8554" r="25073"/>
          <a:stretch>
            <a:fillRect/>
          </a:stretch>
        </p:blipFill>
        <p:spPr>
          <a:xfrm>
            <a:off x="0" y="0"/>
            <a:ext cx="12192000" cy="5428532"/>
          </a:xfrm>
          <a:custGeom>
            <a:avLst/>
            <a:gdLst>
              <a:gd name="connsiteX0" fmla="*/ 0 w 12192000"/>
              <a:gd name="connsiteY0" fmla="*/ 0 h 5428532"/>
              <a:gd name="connsiteX1" fmla="*/ 12192000 w 12192000"/>
              <a:gd name="connsiteY1" fmla="*/ 0 h 5428532"/>
              <a:gd name="connsiteX2" fmla="*/ 12192000 w 12192000"/>
              <a:gd name="connsiteY2" fmla="*/ 1048494 h 5428532"/>
              <a:gd name="connsiteX3" fmla="*/ 10787202 w 12192000"/>
              <a:gd name="connsiteY3" fmla="*/ 2136079 h 5428532"/>
              <a:gd name="connsiteX4" fmla="*/ 10161635 w 12192000"/>
              <a:gd name="connsiteY4" fmla="*/ 2898965 h 5428532"/>
              <a:gd name="connsiteX5" fmla="*/ 5767415 w 12192000"/>
              <a:gd name="connsiteY5" fmla="*/ 3539790 h 5428532"/>
              <a:gd name="connsiteX6" fmla="*/ 5599581 w 12192000"/>
              <a:gd name="connsiteY6" fmla="*/ 3585563 h 5428532"/>
              <a:gd name="connsiteX7" fmla="*/ 4165355 w 12192000"/>
              <a:gd name="connsiteY7" fmla="*/ 4241644 h 5428532"/>
              <a:gd name="connsiteX8" fmla="*/ 3890717 w 12192000"/>
              <a:gd name="connsiteY8" fmla="*/ 5248653 h 5428532"/>
              <a:gd name="connsiteX9" fmla="*/ 3991899 w 12192000"/>
              <a:gd name="connsiteY9" fmla="*/ 5428532 h 5428532"/>
              <a:gd name="connsiteX10" fmla="*/ 0 w 12192000"/>
              <a:gd name="connsiteY10" fmla="*/ 5428532 h 5428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5428532">
                <a:moveTo>
                  <a:pt x="0" y="0"/>
                </a:moveTo>
                <a:lnTo>
                  <a:pt x="12192000" y="0"/>
                </a:lnTo>
                <a:lnTo>
                  <a:pt x="12192000" y="1048494"/>
                </a:lnTo>
                <a:lnTo>
                  <a:pt x="10787202" y="2136079"/>
                </a:lnTo>
                <a:lnTo>
                  <a:pt x="10161635" y="2898965"/>
                </a:lnTo>
                <a:lnTo>
                  <a:pt x="5767415" y="3539790"/>
                </a:lnTo>
                <a:lnTo>
                  <a:pt x="5599581" y="3585563"/>
                </a:lnTo>
                <a:lnTo>
                  <a:pt x="4165355" y="4241644"/>
                </a:lnTo>
                <a:lnTo>
                  <a:pt x="3890717" y="5248653"/>
                </a:lnTo>
                <a:lnTo>
                  <a:pt x="3991899" y="5428532"/>
                </a:lnTo>
                <a:lnTo>
                  <a:pt x="0" y="5428532"/>
                </a:lnTo>
                <a:close/>
              </a:path>
            </a:pathLst>
          </a:custGeom>
        </p:spPr>
      </p:pic>
      <p:pic>
        <p:nvPicPr>
          <p:cNvPr id="18" name="图片 17" descr="图片包含 游戏机, 刀&#10;&#10;描述已自动生成"/>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21597" t="30204" r="16226"/>
          <a:stretch>
            <a:fillRect/>
          </a:stretch>
        </p:blipFill>
        <p:spPr>
          <a:xfrm>
            <a:off x="1241620" y="3366544"/>
            <a:ext cx="11537107" cy="4143345"/>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grpSp>
        <p:nvGrpSpPr>
          <p:cNvPr id="32" name="组合 31"/>
          <p:cNvGrpSpPr/>
          <p:nvPr/>
        </p:nvGrpSpPr>
        <p:grpSpPr>
          <a:xfrm>
            <a:off x="2963153" y="2292314"/>
            <a:ext cx="6265737" cy="2816956"/>
            <a:chOff x="3034596" y="2588149"/>
            <a:chExt cx="6265737" cy="2816956"/>
          </a:xfrm>
        </p:grpSpPr>
        <p:sp>
          <p:nvSpPr>
            <p:cNvPr id="26" name="-文本框 6"/>
            <p:cNvSpPr txBox="1"/>
            <p:nvPr>
              <p:custDataLst>
                <p:tags r:id="rId4"/>
              </p:custDataLst>
            </p:nvPr>
          </p:nvSpPr>
          <p:spPr>
            <a:xfrm>
              <a:off x="3766786" y="2588149"/>
              <a:ext cx="4801314" cy="1015663"/>
            </a:xfrm>
            <a:prstGeom prst="rect">
              <a:avLst/>
            </a:prstGeom>
            <a:noFill/>
          </p:spPr>
          <p:txBody>
            <a:bodyPr vert="horz" wrap="none" rtlCol="0">
              <a:spAutoFit/>
            </a:bodyPr>
            <a:lstStyle/>
            <a:p>
              <a:pPr algn="ctr"/>
              <a:r>
                <a:rPr lang="zh-CN" altLang="en-US" sz="6000" dirty="0">
                  <a:gradFill flip="none" rotWithShape="1">
                    <a:gsLst>
                      <a:gs pos="0">
                        <a:srgbClr val="EFC79E"/>
                      </a:gs>
                      <a:gs pos="100000">
                        <a:srgbClr val="BE9182"/>
                      </a:gs>
                    </a:gsLst>
                    <a:lin ang="2700000" scaled="1"/>
                    <a:tileRect/>
                  </a:gradFill>
                  <a:latin typeface="+mj-ea"/>
                  <a:ea typeface="+mj-ea"/>
                  <a:cs typeface="Montserrat" panose="00000500000000000000" pitchFamily="2" charset="0"/>
                </a:rPr>
                <a:t>感谢您的观看</a:t>
              </a:r>
              <a:endParaRPr lang="zh-CN" altLang="en-US" sz="6000" dirty="0">
                <a:gradFill flip="none" rotWithShape="1">
                  <a:gsLst>
                    <a:gs pos="0">
                      <a:srgbClr val="EFC79E"/>
                    </a:gs>
                    <a:gs pos="100000">
                      <a:srgbClr val="BE9182"/>
                    </a:gs>
                  </a:gsLst>
                  <a:lin ang="2700000" scaled="1"/>
                  <a:tileRect/>
                </a:gradFill>
                <a:latin typeface="+mj-ea"/>
                <a:ea typeface="+mj-ea"/>
                <a:cs typeface="Montserrat" panose="00000500000000000000" pitchFamily="2" charset="0"/>
              </a:endParaRPr>
            </a:p>
          </p:txBody>
        </p:sp>
        <p:sp>
          <p:nvSpPr>
            <p:cNvPr id="27" name="-文本框 6"/>
            <p:cNvSpPr txBox="1"/>
            <p:nvPr>
              <p:custDataLst>
                <p:tags r:id="rId5"/>
              </p:custDataLst>
            </p:nvPr>
          </p:nvSpPr>
          <p:spPr>
            <a:xfrm>
              <a:off x="3034596" y="3724835"/>
              <a:ext cx="6265694" cy="398780"/>
            </a:xfrm>
            <a:prstGeom prst="rect">
              <a:avLst/>
            </a:prstGeom>
            <a:noFill/>
          </p:spPr>
          <p:txBody>
            <a:bodyPr vert="horz" wrap="square" rtlCol="0">
              <a:spAutoFit/>
            </a:bodyPr>
            <a:lstStyle/>
            <a:p>
              <a:pPr algn="dist"/>
              <a:endParaRPr lang="zh-CN" altLang="en-US" sz="2000" dirty="0">
                <a:solidFill>
                  <a:srgbClr val="9AB8BD"/>
                </a:solidFill>
                <a:latin typeface="+mn-ea"/>
                <a:cs typeface="Montserrat" panose="00000500000000000000" pitchFamily="2" charset="0"/>
              </a:endParaRPr>
            </a:p>
          </p:txBody>
        </p:sp>
        <p:sp>
          <p:nvSpPr>
            <p:cNvPr id="30" name="-文本框 15"/>
            <p:cNvSpPr txBox="1"/>
            <p:nvPr>
              <p:custDataLst>
                <p:tags r:id="rId6"/>
              </p:custDataLst>
            </p:nvPr>
          </p:nvSpPr>
          <p:spPr>
            <a:xfrm>
              <a:off x="5195749" y="3603801"/>
              <a:ext cx="4104584" cy="1510422"/>
            </a:xfrm>
            <a:prstGeom prst="rect">
              <a:avLst/>
            </a:prstGeom>
            <a:noFill/>
          </p:spPr>
          <p:txBody>
            <a:bodyPr vert="horz" wrap="square">
              <a:noAutofit/>
            </a:bodyPr>
            <a:lstStyle/>
            <a:p>
              <a:pPr algn="ctr">
                <a:lnSpc>
                  <a:spcPct val="150000"/>
                </a:lnSpc>
              </a:pPr>
              <a:r>
                <a:rPr lang="en-US" altLang="zh-CN" sz="3600" dirty="0">
                  <a:solidFill>
                    <a:schemeClr val="bg1">
                      <a:lumMod val="65000"/>
                    </a:schemeClr>
                  </a:solidFill>
                  <a:latin typeface="Montserrat" panose="00000500000000000000"/>
                  <a:ea typeface="MiSans Light" panose="00000400000000000000" charset="-122"/>
                  <a:cs typeface="Montserrat" panose="00000500000000000000" pitchFamily="2" charset="0"/>
                </a:rPr>
                <a:t>Thank</a:t>
              </a:r>
              <a:r>
                <a:rPr lang="zh-CN" altLang="en-US" sz="3600" dirty="0">
                  <a:solidFill>
                    <a:schemeClr val="bg1">
                      <a:lumMod val="65000"/>
                    </a:schemeClr>
                  </a:solidFill>
                  <a:latin typeface="Montserrat" panose="00000500000000000000"/>
                  <a:ea typeface="MiSans Light" panose="00000400000000000000" charset="-122"/>
                  <a:cs typeface="Montserrat" panose="00000500000000000000" pitchFamily="2" charset="0"/>
                </a:rPr>
                <a:t> </a:t>
              </a:r>
              <a:r>
                <a:rPr lang="en-US" altLang="zh-CN" sz="3600" dirty="0">
                  <a:solidFill>
                    <a:schemeClr val="bg1">
                      <a:lumMod val="65000"/>
                    </a:schemeClr>
                  </a:solidFill>
                  <a:latin typeface="Montserrat" panose="00000500000000000000"/>
                  <a:ea typeface="MiSans Light" panose="00000400000000000000" charset="-122"/>
                  <a:cs typeface="Montserrat" panose="00000500000000000000" pitchFamily="2" charset="0"/>
                </a:rPr>
                <a:t>you</a:t>
              </a:r>
              <a:r>
                <a:rPr lang="zh-CN" altLang="en-US" sz="3600" dirty="0">
                  <a:solidFill>
                    <a:schemeClr val="bg1">
                      <a:lumMod val="65000"/>
                    </a:schemeClr>
                  </a:solidFill>
                  <a:latin typeface="Montserrat" panose="00000500000000000000"/>
                  <a:ea typeface="MiSans Light" panose="00000400000000000000" charset="-122"/>
                  <a:cs typeface="Montserrat" panose="00000500000000000000" pitchFamily="2" charset="0"/>
                </a:rPr>
                <a:t> ！</a:t>
              </a:r>
              <a:endParaRPr lang="zh-CN" altLang="en-US" sz="3600" dirty="0">
                <a:solidFill>
                  <a:schemeClr val="bg1">
                    <a:lumMod val="65000"/>
                  </a:schemeClr>
                </a:solidFill>
                <a:latin typeface="Montserrat" panose="00000500000000000000"/>
                <a:ea typeface="MiSans Light" panose="00000400000000000000" charset="-122"/>
                <a:cs typeface="Montserrat" panose="00000500000000000000" pitchFamily="2" charset="0"/>
              </a:endParaRPr>
            </a:p>
          </p:txBody>
        </p:sp>
        <p:sp>
          <p:nvSpPr>
            <p:cNvPr id="31" name="文本框 30"/>
            <p:cNvSpPr txBox="1"/>
            <p:nvPr/>
          </p:nvSpPr>
          <p:spPr>
            <a:xfrm>
              <a:off x="5289813" y="5067920"/>
              <a:ext cx="1755261" cy="337185"/>
            </a:xfrm>
            <a:prstGeom prst="rect">
              <a:avLst/>
            </a:prstGeom>
            <a:noFill/>
          </p:spPr>
          <p:txBody>
            <a:bodyPr vert="horz" wrap="square" rtlCol="0">
              <a:spAutoFit/>
            </a:bodyPr>
            <a:lstStyle>
              <a:defPPr>
                <a:defRPr lang="zh-CN"/>
              </a:defPPr>
              <a:lvl1pPr>
                <a:defRPr sz="1200">
                  <a:solidFill>
                    <a:srgbClr val="A0DD6D"/>
                  </a:solidFill>
                  <a:latin typeface="+mj-ea"/>
                  <a:ea typeface="+mj-ea"/>
                </a:defRPr>
              </a:lvl1pPr>
            </a:lstStyle>
            <a:p>
              <a:pPr algn="ctr"/>
              <a:endParaRPr lang="zh-CN" altLang="en-US" sz="1600" dirty="0">
                <a:solidFill>
                  <a:srgbClr val="9AB8BD"/>
                </a:solidFill>
                <a:cs typeface="Montserrat" panose="00000500000000000000" pitchFamily="2" charset="0"/>
              </a:endParaRPr>
            </a:p>
          </p:txBody>
        </p:sp>
      </p:grpSp>
      <p:sp>
        <p:nvSpPr>
          <p:cNvPr id="34" name="文本框 33"/>
          <p:cNvSpPr txBox="1"/>
          <p:nvPr/>
        </p:nvSpPr>
        <p:spPr>
          <a:xfrm>
            <a:off x="10753840" y="345058"/>
            <a:ext cx="1218904" cy="415498"/>
          </a:xfrm>
          <a:prstGeom prst="rect">
            <a:avLst/>
          </a:prstGeom>
          <a:noFill/>
        </p:spPr>
        <p:txBody>
          <a:bodyPr wrap="square">
            <a:spAutoFit/>
          </a:bodyPr>
          <a:lstStyle/>
          <a:p>
            <a:pPr algn="ctr"/>
            <a:r>
              <a:rPr lang="en-US" altLang="zh-CN" sz="1050" dirty="0">
                <a:solidFill>
                  <a:schemeClr val="bg1">
                    <a:lumMod val="65000"/>
                  </a:schemeClr>
                </a:solidFill>
                <a:cs typeface="Montserrat" panose="00000500000000000000" pitchFamily="2" charset="0"/>
              </a:rPr>
              <a:t>YOUR</a:t>
            </a:r>
            <a:endParaRPr lang="en-US" altLang="zh-CN" sz="1050" dirty="0">
              <a:solidFill>
                <a:schemeClr val="bg1">
                  <a:lumMod val="65000"/>
                </a:schemeClr>
              </a:solidFill>
              <a:cs typeface="Montserrat" panose="00000500000000000000" pitchFamily="2" charset="0"/>
            </a:endParaRPr>
          </a:p>
          <a:p>
            <a:pPr algn="ctr"/>
            <a:r>
              <a:rPr lang="en-US" altLang="zh-CN" sz="1050" dirty="0">
                <a:solidFill>
                  <a:schemeClr val="bg1">
                    <a:lumMod val="65000"/>
                  </a:schemeClr>
                </a:solidFill>
                <a:cs typeface="Montserrat" panose="00000500000000000000" pitchFamily="2" charset="0"/>
              </a:rPr>
              <a:t>LOGO </a:t>
            </a:r>
            <a:endParaRPr lang="zh-CN" altLang="en-US" sz="1050" dirty="0">
              <a:solidFill>
                <a:schemeClr val="bg1">
                  <a:lumMod val="65000"/>
                </a:schemeClr>
              </a:solidFill>
              <a:cs typeface="Montserrat" panose="000005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图片 5" descr="图片包含 游戏机, 刀&#10;&#10;描述已自动生成"/>
          <p:cNvPicPr>
            <a:picLocks noGrp="1" noRot="1" noChangeAspect="1" noMove="1" noResize="1" noEditPoints="1" noAdjustHandles="1" noChangeArrowheads="1" noChangeShapeType="1" noCrop="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9220" t="8554" r="25073"/>
          <a:stretch>
            <a:fillRect/>
          </a:stretch>
        </p:blipFill>
        <p:spPr>
          <a:xfrm>
            <a:off x="0" y="0"/>
            <a:ext cx="12192000" cy="5428532"/>
          </a:xfrm>
          <a:custGeom>
            <a:avLst/>
            <a:gdLst>
              <a:gd name="connsiteX0" fmla="*/ 0 w 12192000"/>
              <a:gd name="connsiteY0" fmla="*/ 0 h 5428532"/>
              <a:gd name="connsiteX1" fmla="*/ 12192000 w 12192000"/>
              <a:gd name="connsiteY1" fmla="*/ 0 h 5428532"/>
              <a:gd name="connsiteX2" fmla="*/ 12192000 w 12192000"/>
              <a:gd name="connsiteY2" fmla="*/ 1048494 h 5428532"/>
              <a:gd name="connsiteX3" fmla="*/ 10787202 w 12192000"/>
              <a:gd name="connsiteY3" fmla="*/ 2136079 h 5428532"/>
              <a:gd name="connsiteX4" fmla="*/ 10161635 w 12192000"/>
              <a:gd name="connsiteY4" fmla="*/ 2898965 h 5428532"/>
              <a:gd name="connsiteX5" fmla="*/ 5767415 w 12192000"/>
              <a:gd name="connsiteY5" fmla="*/ 3539790 h 5428532"/>
              <a:gd name="connsiteX6" fmla="*/ 5599581 w 12192000"/>
              <a:gd name="connsiteY6" fmla="*/ 3585563 h 5428532"/>
              <a:gd name="connsiteX7" fmla="*/ 4165355 w 12192000"/>
              <a:gd name="connsiteY7" fmla="*/ 4241644 h 5428532"/>
              <a:gd name="connsiteX8" fmla="*/ 3890717 w 12192000"/>
              <a:gd name="connsiteY8" fmla="*/ 5248653 h 5428532"/>
              <a:gd name="connsiteX9" fmla="*/ 3991899 w 12192000"/>
              <a:gd name="connsiteY9" fmla="*/ 5428532 h 5428532"/>
              <a:gd name="connsiteX10" fmla="*/ 0 w 12192000"/>
              <a:gd name="connsiteY10" fmla="*/ 5428532 h 5428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5428532">
                <a:moveTo>
                  <a:pt x="0" y="0"/>
                </a:moveTo>
                <a:lnTo>
                  <a:pt x="12192000" y="0"/>
                </a:lnTo>
                <a:lnTo>
                  <a:pt x="12192000" y="1048494"/>
                </a:lnTo>
                <a:lnTo>
                  <a:pt x="10787202" y="2136079"/>
                </a:lnTo>
                <a:lnTo>
                  <a:pt x="10161635" y="2898965"/>
                </a:lnTo>
                <a:lnTo>
                  <a:pt x="5767415" y="3539790"/>
                </a:lnTo>
                <a:lnTo>
                  <a:pt x="5599581" y="3585563"/>
                </a:lnTo>
                <a:lnTo>
                  <a:pt x="4165355" y="4241644"/>
                </a:lnTo>
                <a:lnTo>
                  <a:pt x="3890717" y="5248653"/>
                </a:lnTo>
                <a:lnTo>
                  <a:pt x="3991899" y="5428532"/>
                </a:lnTo>
                <a:lnTo>
                  <a:pt x="0" y="5428532"/>
                </a:lnTo>
                <a:close/>
              </a:path>
            </a:pathLst>
          </a:custGeom>
        </p:spPr>
      </p:pic>
      <p:pic>
        <p:nvPicPr>
          <p:cNvPr id="7" name="图片 6" descr="图片包含 游戏机, 刀&#10;&#10;描述已自动生成"/>
          <p:cNvPicPr>
            <a:picLocks noGrp="1" noRot="1" noChangeAspect="1" noMove="1" noResize="1" noEditPoints="1" noAdjustHandles="1" noChangeArrowheads="1" noChangeShapeType="1" noCrop="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21597" t="30204" r="16226"/>
          <a:stretch>
            <a:fillRect/>
          </a:stretch>
        </p:blipFill>
        <p:spPr>
          <a:xfrm>
            <a:off x="1275461" y="3346823"/>
            <a:ext cx="11537107" cy="4143345"/>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sp>
        <p:nvSpPr>
          <p:cNvPr id="8" name="矩形 7"/>
          <p:cNvSpPr>
            <a:spLocks noGrp="1" noRot="1" noMove="1" noResize="1" noEditPoints="1" noAdjustHandles="1" noChangeArrowheads="1" noChangeShapeType="1"/>
          </p:cNvSpPr>
          <p:nvPr/>
        </p:nvSpPr>
        <p:spPr>
          <a:xfrm>
            <a:off x="574862" y="451864"/>
            <a:ext cx="11258549" cy="5954273"/>
          </a:xfrm>
          <a:prstGeom prst="rect">
            <a:avLst/>
          </a:prstGeom>
          <a:solidFill>
            <a:schemeClr val="bg1"/>
          </a:solidFill>
          <a:ln>
            <a:solidFill>
              <a:srgbClr val="BE918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27" name="文本框 26"/>
          <p:cNvSpPr txBox="1"/>
          <p:nvPr/>
        </p:nvSpPr>
        <p:spPr>
          <a:xfrm>
            <a:off x="8892583" y="1882912"/>
            <a:ext cx="1262162" cy="427670"/>
          </a:xfrm>
          <a:prstGeom prst="rect">
            <a:avLst/>
          </a:prstGeom>
          <a:noFill/>
        </p:spPr>
        <p:txBody>
          <a:bodyPr wrap="square" rtlCol="0">
            <a:noAutofit/>
          </a:bodyPr>
          <a:lstStyle/>
          <a:p>
            <a:r>
              <a:rPr lang="zh-CN" altLang="en-US" sz="2000" b="1" dirty="0">
                <a:solidFill>
                  <a:schemeClr val="bg1"/>
                </a:solidFill>
                <a:cs typeface="Montserrat" panose="00000500000000000000" pitchFamily="2" charset="0"/>
              </a:rPr>
              <a:t>虚拟偶像</a:t>
            </a:r>
            <a:endParaRPr lang="zh-CN" altLang="en-US" sz="2000" b="1" dirty="0">
              <a:solidFill>
                <a:schemeClr val="bg1"/>
              </a:solidFill>
              <a:cs typeface="Montserrat" panose="00000500000000000000" pitchFamily="2" charset="0"/>
            </a:endParaRPr>
          </a:p>
        </p:txBody>
      </p:sp>
      <p:sp>
        <p:nvSpPr>
          <p:cNvPr id="3" name="-文本框 6"/>
          <p:cNvSpPr txBox="1"/>
          <p:nvPr>
            <p:custDataLst>
              <p:tags r:id="rId2"/>
            </p:custDataLst>
          </p:nvPr>
        </p:nvSpPr>
        <p:spPr>
          <a:xfrm>
            <a:off x="2913001" y="764245"/>
            <a:ext cx="6365998" cy="754781"/>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en-US" altLang="zh-CN" sz="3200" dirty="0">
                <a:gradFill flip="none" rotWithShape="1">
                  <a:gsLst>
                    <a:gs pos="0">
                      <a:srgbClr val="EFC79E"/>
                    </a:gs>
                    <a:gs pos="100000">
                      <a:srgbClr val="BE9182"/>
                    </a:gs>
                  </a:gsLst>
                  <a:lin ang="2700000" scaled="1"/>
                  <a:tileRect/>
                </a:gradFill>
                <a:cs typeface="Montserrat" panose="00000500000000000000" pitchFamily="2" charset="0"/>
              </a:rPr>
              <a:t>真</a:t>
            </a:r>
            <a:r>
              <a:rPr lang="zh-CN" altLang="en-US" sz="3200" dirty="0">
                <a:gradFill flip="none" rotWithShape="1">
                  <a:gsLst>
                    <a:gs pos="0">
                      <a:srgbClr val="EFC79E"/>
                    </a:gs>
                    <a:gs pos="100000">
                      <a:srgbClr val="BE9182"/>
                    </a:gs>
                  </a:gsLst>
                  <a:lin ang="2700000" scaled="1"/>
                  <a:tileRect/>
                </a:gradFill>
                <a:cs typeface="Arial" panose="020B0604020202020204" pitchFamily="34" charset="0"/>
              </a:rPr>
              <a:t>实</a:t>
            </a:r>
            <a:r>
              <a:rPr lang="en-US" altLang="zh-CN" sz="3200" dirty="0">
                <a:gradFill flip="none" rotWithShape="1">
                  <a:gsLst>
                    <a:gs pos="0">
                      <a:srgbClr val="EFC79E"/>
                    </a:gs>
                    <a:gs pos="100000">
                      <a:srgbClr val="BE9182"/>
                    </a:gs>
                  </a:gsLst>
                  <a:lin ang="2700000" scaled="1"/>
                  <a:tileRect/>
                </a:gradFill>
                <a:cs typeface="Montserrat" panose="00000500000000000000" pitchFamily="2" charset="0"/>
              </a:rPr>
              <a:t>偶像and</a:t>
            </a:r>
            <a:r>
              <a:rPr lang="zh-CN" altLang="en-US" sz="3200" dirty="0">
                <a:gradFill flip="none" rotWithShape="1">
                  <a:gsLst>
                    <a:gs pos="0">
                      <a:srgbClr val="EFC79E"/>
                    </a:gs>
                    <a:gs pos="100000">
                      <a:srgbClr val="BE9182"/>
                    </a:gs>
                  </a:gsLst>
                  <a:lin ang="2700000" scaled="1"/>
                  <a:tileRect/>
                </a:gradFill>
                <a:cs typeface="Montserrat" panose="00000500000000000000" pitchFamily="2" charset="0"/>
              </a:rPr>
              <a:t>虚拟偶像 刻板印象</a:t>
            </a:r>
            <a:endParaRPr lang="en-US" altLang="zh-CN">
              <a:cs typeface="Montserrat" panose="00000500000000000000" pitchFamily="2" charset="0"/>
            </a:endParaRPr>
          </a:p>
        </p:txBody>
      </p:sp>
      <p:sp>
        <p:nvSpPr>
          <p:cNvPr id="2" name="文本框 1"/>
          <p:cNvSpPr txBox="1"/>
          <p:nvPr userDrawn="1"/>
        </p:nvSpPr>
        <p:spPr>
          <a:xfrm>
            <a:off x="1416687" y="2237301"/>
            <a:ext cx="7747635" cy="645160"/>
          </a:xfrm>
          <a:prstGeom prst="rect">
            <a:avLst/>
          </a:prstGeom>
        </p:spPr>
        <p:txBody>
          <a:bodyPr wrap="none" rtlCol="0">
            <a:spAutoFit/>
          </a:bodyPr>
          <a:p>
            <a:pPr algn="l"/>
            <a:r>
              <a:rPr lang="zh-CN" altLang="en-US" b="1">
                <a:solidFill>
                  <a:srgbClr val="FF0000"/>
                </a:solidFill>
              </a:rPr>
              <a:t>虚拟偶像不就是个纸片人吗？粉丝能有什么真感情，无非就是图个新鲜呗！</a:t>
            </a:r>
            <a:endParaRPr lang="zh-CN" altLang="en-US" b="1">
              <a:solidFill>
                <a:srgbClr val="FF0000"/>
              </a:solidFill>
            </a:endParaRPr>
          </a:p>
          <a:p>
            <a:pPr algn="l"/>
            <a:endParaRPr lang="zh-CN" altLang="en-US" b="1">
              <a:solidFill>
                <a:srgbClr val="FF0000"/>
              </a:solidFill>
            </a:endParaRPr>
          </a:p>
        </p:txBody>
      </p:sp>
      <p:sp>
        <p:nvSpPr>
          <p:cNvPr id="4" name="文本框 3"/>
          <p:cNvSpPr txBox="1"/>
          <p:nvPr userDrawn="1"/>
        </p:nvSpPr>
        <p:spPr>
          <a:xfrm>
            <a:off x="2449713" y="3250347"/>
            <a:ext cx="8893810" cy="645160"/>
          </a:xfrm>
          <a:prstGeom prst="rect">
            <a:avLst/>
          </a:prstGeom>
        </p:spPr>
        <p:txBody>
          <a:bodyPr wrap="none" rtlCol="0">
            <a:spAutoFit/>
          </a:bodyPr>
          <a:p>
            <a:pPr algn="l"/>
            <a:r>
              <a:rPr lang="zh-CN" altLang="en-US" b="1">
                <a:solidFill>
                  <a:srgbClr val="FF0000"/>
                </a:solidFill>
              </a:rPr>
              <a:t>真人偶像粉丝才叫真追星吧，又是打榜又是应援，肯定比虚拟偶像粉丝更投入、更理性</a:t>
            </a:r>
            <a:endParaRPr lang="zh-CN" altLang="en-US" b="1">
              <a:solidFill>
                <a:srgbClr val="FF0000"/>
              </a:solidFill>
            </a:endParaRPr>
          </a:p>
          <a:p>
            <a:endParaRPr lang="zh-CN" altLang="en-US" b="1">
              <a:solidFill>
                <a:srgbClr val="FF0000"/>
              </a:solidFill>
            </a:endParaRPr>
          </a:p>
        </p:txBody>
      </p:sp>
      <p:sp>
        <p:nvSpPr>
          <p:cNvPr id="10" name="文本框 9"/>
          <p:cNvSpPr txBox="1"/>
          <p:nvPr userDrawn="1"/>
        </p:nvSpPr>
        <p:spPr>
          <a:xfrm>
            <a:off x="746782" y="4354238"/>
            <a:ext cx="11186160" cy="368300"/>
          </a:xfrm>
          <a:prstGeom prst="rect">
            <a:avLst/>
          </a:prstGeom>
        </p:spPr>
        <p:txBody>
          <a:bodyPr wrap="none" rtlCol="0">
            <a:spAutoFit/>
          </a:bodyPr>
          <a:p>
            <a:pPr algn="l"/>
            <a:r>
              <a:rPr lang="zh-CN" altLang="en-US" b="1">
                <a:solidFill>
                  <a:srgbClr val="FF0000"/>
                </a:solidFill>
              </a:rPr>
              <a:t>追虚拟偶像的不都是二次元小孩？关注点肯定只在</a:t>
            </a:r>
            <a:r>
              <a:rPr lang="zh-CN" altLang="en-US" b="1">
                <a:solidFill>
                  <a:srgbClr val="FF0000"/>
                </a:solidFill>
              </a:rPr>
              <a:t>建模好看和互动，哪会像真人偶像粉丝那样看重作品和实力</a:t>
            </a:r>
            <a:endParaRPr lang="zh-CN" altLang="en-US" b="1">
              <a:solidFill>
                <a:srgbClr val="FF0000"/>
              </a:solidFill>
            </a:endParaRPr>
          </a:p>
        </p:txBody>
      </p:sp>
      <p:sp>
        <p:nvSpPr>
          <p:cNvPr id="11" name="文本框 10"/>
          <p:cNvSpPr txBox="1"/>
          <p:nvPr userDrawn="1"/>
        </p:nvSpPr>
        <p:spPr>
          <a:xfrm>
            <a:off x="3157776" y="2624722"/>
            <a:ext cx="5580450" cy="1896410"/>
          </a:xfrm>
          <a:prstGeom prst="rect">
            <a:avLst/>
          </a:prstGeom>
        </p:spPr>
        <p:txBody>
          <a:bodyPr wrap="square" rtlCol="0">
            <a:noAutofit/>
          </a:bodyPr>
          <a:p>
            <a:r>
              <a:rPr lang="zh-CN" altLang="en-US" sz="3600">
                <a:highlight>
                  <a:srgbClr val="FFFF00"/>
                </a:highlight>
                <a:latin typeface="宋体" panose="02010600030101010101" pitchFamily="2" charset="-122"/>
                <a:ea typeface="宋体" panose="02010600030101010101" pitchFamily="2" charset="-122"/>
              </a:rPr>
              <a:t>研究目的：打破</a:t>
            </a:r>
            <a:r>
              <a:rPr lang="zh-CN" altLang="en-US" sz="3600">
                <a:highlight>
                  <a:srgbClr val="FFFF00"/>
                </a:highlight>
                <a:latin typeface="宋体" panose="02010600030101010101" pitchFamily="2" charset="-122"/>
                <a:ea typeface="宋体" panose="02010600030101010101" pitchFamily="2" charset="-122"/>
                <a:cs typeface="Arial" panose="020B0604020202020204" pitchFamily="34" charset="0"/>
              </a:rPr>
              <a:t>刻板印象</a:t>
            </a:r>
            <a:endParaRPr lang="zh-CN" altLang="en-US" sz="3600">
              <a:highlight>
                <a:srgbClr val="FFFF00"/>
              </a:highlight>
              <a:latin typeface="宋体" panose="02010600030101010101" pitchFamily="2" charset="-122"/>
              <a:ea typeface="宋体" panose="02010600030101010101" pitchFamily="2" charset="-122"/>
              <a:cs typeface="Arial" panose="020B0604020202020204" pitchFamily="34" charset="0"/>
            </a:endParaRPr>
          </a:p>
          <a:p>
            <a:r>
              <a:rPr lang="zh-CN" altLang="en-US" sz="3600">
                <a:highlight>
                  <a:srgbClr val="FFFF00"/>
                </a:highlight>
                <a:latin typeface="宋体" panose="02010600030101010101" pitchFamily="2" charset="-122"/>
                <a:ea typeface="宋体" panose="02010600030101010101" pitchFamily="2" charset="-122"/>
                <a:cs typeface="Arial" panose="020B0604020202020204" pitchFamily="34" charset="0"/>
              </a:rPr>
              <a:t>探究虚拟偶像粉丝与真实偶像粉丝情感之间的对比</a:t>
            </a:r>
            <a:endParaRPr lang="zh-CN" altLang="en-US" sz="3600">
              <a:highlight>
                <a:srgbClr val="FFFF00"/>
              </a:highlight>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图片 5" descr="图片包含 游戏机, 刀&#10;&#10;描述已自动生成"/>
          <p:cNvPicPr>
            <a:picLocks noGrp="1" noRot="1" noChangeAspect="1" noMove="1" noResize="1" noEditPoints="1" noAdjustHandles="1" noChangeArrowheads="1" noChangeShapeType="1" noCrop="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9220" t="8554" r="25073"/>
          <a:stretch>
            <a:fillRect/>
          </a:stretch>
        </p:blipFill>
        <p:spPr>
          <a:xfrm>
            <a:off x="0" y="0"/>
            <a:ext cx="12192000" cy="5428532"/>
          </a:xfrm>
          <a:custGeom>
            <a:avLst/>
            <a:gdLst>
              <a:gd name="connsiteX0" fmla="*/ 0 w 12192000"/>
              <a:gd name="connsiteY0" fmla="*/ 0 h 5428532"/>
              <a:gd name="connsiteX1" fmla="*/ 12192000 w 12192000"/>
              <a:gd name="connsiteY1" fmla="*/ 0 h 5428532"/>
              <a:gd name="connsiteX2" fmla="*/ 12192000 w 12192000"/>
              <a:gd name="connsiteY2" fmla="*/ 1048494 h 5428532"/>
              <a:gd name="connsiteX3" fmla="*/ 10787202 w 12192000"/>
              <a:gd name="connsiteY3" fmla="*/ 2136079 h 5428532"/>
              <a:gd name="connsiteX4" fmla="*/ 10161635 w 12192000"/>
              <a:gd name="connsiteY4" fmla="*/ 2898965 h 5428532"/>
              <a:gd name="connsiteX5" fmla="*/ 5767415 w 12192000"/>
              <a:gd name="connsiteY5" fmla="*/ 3539790 h 5428532"/>
              <a:gd name="connsiteX6" fmla="*/ 5599581 w 12192000"/>
              <a:gd name="connsiteY6" fmla="*/ 3585563 h 5428532"/>
              <a:gd name="connsiteX7" fmla="*/ 4165355 w 12192000"/>
              <a:gd name="connsiteY7" fmla="*/ 4241644 h 5428532"/>
              <a:gd name="connsiteX8" fmla="*/ 3890717 w 12192000"/>
              <a:gd name="connsiteY8" fmla="*/ 5248653 h 5428532"/>
              <a:gd name="connsiteX9" fmla="*/ 3991899 w 12192000"/>
              <a:gd name="connsiteY9" fmla="*/ 5428532 h 5428532"/>
              <a:gd name="connsiteX10" fmla="*/ 0 w 12192000"/>
              <a:gd name="connsiteY10" fmla="*/ 5428532 h 5428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5428532">
                <a:moveTo>
                  <a:pt x="0" y="0"/>
                </a:moveTo>
                <a:lnTo>
                  <a:pt x="12192000" y="0"/>
                </a:lnTo>
                <a:lnTo>
                  <a:pt x="12192000" y="1048494"/>
                </a:lnTo>
                <a:lnTo>
                  <a:pt x="10787202" y="2136079"/>
                </a:lnTo>
                <a:lnTo>
                  <a:pt x="10161635" y="2898965"/>
                </a:lnTo>
                <a:lnTo>
                  <a:pt x="5767415" y="3539790"/>
                </a:lnTo>
                <a:lnTo>
                  <a:pt x="5599581" y="3585563"/>
                </a:lnTo>
                <a:lnTo>
                  <a:pt x="4165355" y="4241644"/>
                </a:lnTo>
                <a:lnTo>
                  <a:pt x="3890717" y="5248653"/>
                </a:lnTo>
                <a:lnTo>
                  <a:pt x="3991899" y="5428532"/>
                </a:lnTo>
                <a:lnTo>
                  <a:pt x="0" y="5428532"/>
                </a:lnTo>
                <a:close/>
              </a:path>
            </a:pathLst>
          </a:custGeom>
        </p:spPr>
      </p:pic>
      <p:pic>
        <p:nvPicPr>
          <p:cNvPr id="7" name="图片 6" descr="图片包含 游戏机, 刀&#10;&#10;描述已自动生成"/>
          <p:cNvPicPr>
            <a:picLocks noGrp="1" noRot="1" noChangeAspect="1" noMove="1" noResize="1" noEditPoints="1" noAdjustHandles="1" noChangeArrowheads="1" noChangeShapeType="1" noCrop="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21597" t="30204" r="16226"/>
          <a:stretch>
            <a:fillRect/>
          </a:stretch>
        </p:blipFill>
        <p:spPr>
          <a:xfrm>
            <a:off x="1275461" y="3346823"/>
            <a:ext cx="11537107" cy="4143345"/>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sp>
        <p:nvSpPr>
          <p:cNvPr id="8" name="矩形 7"/>
          <p:cNvSpPr>
            <a:spLocks noGrp="1" noRot="1" noMove="1" noResize="1" noEditPoints="1" noAdjustHandles="1" noChangeArrowheads="1" noChangeShapeType="1"/>
          </p:cNvSpPr>
          <p:nvPr/>
        </p:nvSpPr>
        <p:spPr>
          <a:xfrm>
            <a:off x="583873" y="451919"/>
            <a:ext cx="11258549" cy="5954273"/>
          </a:xfrm>
          <a:prstGeom prst="rect">
            <a:avLst/>
          </a:prstGeom>
          <a:solidFill>
            <a:schemeClr val="bg1"/>
          </a:solidFill>
          <a:ln>
            <a:solidFill>
              <a:srgbClr val="BE918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grpSp>
        <p:nvGrpSpPr>
          <p:cNvPr id="5" name="组合 4"/>
          <p:cNvGrpSpPr/>
          <p:nvPr/>
        </p:nvGrpSpPr>
        <p:grpSpPr>
          <a:xfrm>
            <a:off x="1389877" y="1482187"/>
            <a:ext cx="3032869" cy="4468381"/>
            <a:chOff x="1219200" y="3277099"/>
            <a:chExt cx="2857500" cy="1135689"/>
          </a:xfrm>
        </p:grpSpPr>
        <p:sp>
          <p:nvSpPr>
            <p:cNvPr id="14" name="矩形: 圆角 13"/>
            <p:cNvSpPr/>
            <p:nvPr/>
          </p:nvSpPr>
          <p:spPr>
            <a:xfrm>
              <a:off x="1219200" y="3277099"/>
              <a:ext cx="2857500" cy="1135689"/>
            </a:xfrm>
            <a:prstGeom prst="roundRect">
              <a:avLst>
                <a:gd name="adj" fmla="val 7935"/>
              </a:avLst>
            </a:prstGeom>
            <a:solidFill>
              <a:schemeClr val="accent1">
                <a:lumMod val="60000"/>
                <a:lumOff val="40000"/>
              </a:schemeClr>
            </a:solidFill>
            <a:ln>
              <a:noFill/>
            </a:ln>
            <a:effectLst>
              <a:outerShdw blurRad="393700" dist="165100" dir="5400000" sx="91000" sy="91000" algn="t" rotWithShape="0">
                <a:schemeClr val="accent3">
                  <a:lumMod val="50000"/>
                  <a:alpha val="4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20" name="文本框 19"/>
            <p:cNvSpPr txBox="1"/>
            <p:nvPr/>
          </p:nvSpPr>
          <p:spPr>
            <a:xfrm>
              <a:off x="1995519" y="3355217"/>
              <a:ext cx="1496391" cy="154854"/>
            </a:xfrm>
            <a:prstGeom prst="rect">
              <a:avLst/>
            </a:prstGeom>
            <a:noFill/>
          </p:spPr>
          <p:txBody>
            <a:bodyPr wrap="square" rtlCol="0">
              <a:noAutofit/>
            </a:bodyPr>
            <a:lstStyle/>
            <a:p>
              <a:r>
                <a:rPr lang="zh-CN" altLang="en-US" sz="2000" b="1" dirty="0">
                  <a:solidFill>
                    <a:schemeClr val="bg1"/>
                  </a:solidFill>
                  <a:cs typeface="Montserrat" panose="00000500000000000000" pitchFamily="2" charset="0"/>
                </a:rPr>
                <a:t>真实</a:t>
              </a:r>
              <a:r>
                <a:rPr lang="zh-CN" altLang="en-US" sz="2000" b="1" dirty="0">
                  <a:solidFill>
                    <a:schemeClr val="bg1"/>
                  </a:solidFill>
                  <a:cs typeface="Arial" panose="020B0604020202020204" pitchFamily="34" charset="0"/>
                </a:rPr>
                <a:t>偶像</a:t>
              </a:r>
              <a:endParaRPr lang="zh-CN" altLang="en-US" sz="2000" b="1" dirty="0">
                <a:solidFill>
                  <a:schemeClr val="bg1"/>
                </a:solidFill>
                <a:cs typeface="Montserrat" panose="00000500000000000000" pitchFamily="2" charset="0"/>
              </a:endParaRPr>
            </a:p>
          </p:txBody>
        </p:sp>
        <p:sp>
          <p:nvSpPr>
            <p:cNvPr id="23" name="文本框 22"/>
            <p:cNvSpPr txBox="1"/>
            <p:nvPr/>
          </p:nvSpPr>
          <p:spPr>
            <a:xfrm>
              <a:off x="1525446" y="3560817"/>
              <a:ext cx="2339215" cy="708686"/>
            </a:xfrm>
            <a:prstGeom prst="rect">
              <a:avLst/>
            </a:prstGeom>
            <a:noFill/>
          </p:spPr>
          <p:txBody>
            <a:bodyPr wrap="square">
              <a:noAutofit/>
            </a:bodyPr>
            <a:lstStyle/>
            <a:p>
              <a:pPr>
                <a:lnSpc>
                  <a:spcPct val="130000"/>
                </a:lnSpc>
              </a:pPr>
              <a:r>
                <a:rPr lang="zh-CN" altLang="en-US" sz="1400" b="1" dirty="0">
                  <a:solidFill>
                    <a:srgbClr val="000000"/>
                  </a:solidFill>
                  <a:cs typeface="Montserrat" panose="00000500000000000000" pitchFamily="2" charset="0"/>
                </a:rPr>
                <a:t>歌手</a:t>
              </a:r>
              <a:r>
                <a:rPr lang="zh-CN" altLang="en-US" sz="1400" dirty="0">
                  <a:solidFill>
                    <a:srgbClr val="000000"/>
                  </a:solidFill>
                  <a:cs typeface="Arial" panose="020B0604020202020204" pitchFamily="34" charset="0"/>
                </a:rPr>
                <a:t>（周杰伦）</a:t>
              </a:r>
              <a:r>
                <a:rPr lang="zh-CN" altLang="en-US" sz="1400" b="1" dirty="0">
                  <a:solidFill>
                    <a:srgbClr val="000000"/>
                  </a:solidFill>
                  <a:cs typeface="Montserrat" panose="00000500000000000000" pitchFamily="2" charset="0"/>
                </a:rPr>
                <a:t>，演员</a:t>
              </a:r>
              <a:r>
                <a:rPr lang="zh-CN" altLang="en-US" sz="1400" dirty="0">
                  <a:solidFill>
                    <a:srgbClr val="000000"/>
                  </a:solidFill>
                  <a:cs typeface="Montserrat" panose="00000500000000000000" pitchFamily="2" charset="0"/>
                </a:rPr>
                <a:t>（赵丽颖）</a:t>
              </a:r>
              <a:r>
                <a:rPr lang="zh-CN" altLang="en-US" sz="1400" b="1" dirty="0">
                  <a:solidFill>
                    <a:srgbClr val="000000"/>
                  </a:solidFill>
                  <a:cs typeface="Montserrat" panose="00000500000000000000" pitchFamily="2" charset="0"/>
                </a:rPr>
                <a:t>，爱豆</a:t>
              </a:r>
              <a:r>
                <a:rPr lang="en-US" altLang="zh-CN" sz="1400" b="1" dirty="0">
                  <a:solidFill>
                    <a:srgbClr val="000000"/>
                  </a:solidFill>
                  <a:cs typeface="Montserrat" panose="00000500000000000000" pitchFamily="2" charset="0"/>
                </a:rPr>
                <a:t> / </a:t>
              </a:r>
              <a:r>
                <a:rPr lang="zh-CN" altLang="en-US" sz="1400" b="1" dirty="0">
                  <a:solidFill>
                    <a:srgbClr val="000000"/>
                  </a:solidFill>
                  <a:cs typeface="Montserrat" panose="00000500000000000000" pitchFamily="2" charset="0"/>
                </a:rPr>
                <a:t>偶像团体</a:t>
              </a:r>
              <a:r>
                <a:rPr lang="zh-CN" altLang="en-US" sz="1400" dirty="0">
                  <a:solidFill>
                    <a:srgbClr val="000000"/>
                  </a:solidFill>
                  <a:cs typeface="Montserrat" panose="00000500000000000000" pitchFamily="2" charset="0"/>
                </a:rPr>
                <a:t>（时代少年团）</a:t>
              </a:r>
              <a:r>
                <a:rPr lang="zh-CN" altLang="en-US" sz="1400" b="1" dirty="0">
                  <a:solidFill>
                    <a:srgbClr val="000000"/>
                  </a:solidFill>
                  <a:cs typeface="Montserrat" panose="00000500000000000000" pitchFamily="2" charset="0"/>
                </a:rPr>
                <a:t>，主持人</a:t>
              </a:r>
              <a:r>
                <a:rPr lang="zh-CN" altLang="en-US" sz="1400" dirty="0">
                  <a:solidFill>
                    <a:srgbClr val="000000"/>
                  </a:solidFill>
                  <a:cs typeface="Montserrat" panose="00000500000000000000" pitchFamily="2" charset="0"/>
                </a:rPr>
                <a:t>（何炅）</a:t>
              </a:r>
              <a:r>
                <a:rPr lang="zh-CN" altLang="en-US" sz="1400" b="1" dirty="0">
                  <a:solidFill>
                    <a:srgbClr val="000000"/>
                  </a:solidFill>
                  <a:cs typeface="Montserrat" panose="00000500000000000000" pitchFamily="2" charset="0"/>
                </a:rPr>
                <a:t>，运动员</a:t>
              </a:r>
              <a:r>
                <a:rPr lang="zh-CN" altLang="en-US" sz="1400" dirty="0">
                  <a:solidFill>
                    <a:srgbClr val="000000"/>
                  </a:solidFill>
                  <a:cs typeface="Montserrat" panose="00000500000000000000" pitchFamily="2" charset="0"/>
                </a:rPr>
                <a:t>（孙颖莎）</a:t>
              </a:r>
              <a:r>
                <a:rPr lang="zh-CN" altLang="en-US" sz="1400" b="1" dirty="0">
                  <a:solidFill>
                    <a:srgbClr val="000000"/>
                  </a:solidFill>
                  <a:cs typeface="Montserrat" panose="00000500000000000000" pitchFamily="2" charset="0"/>
                </a:rPr>
                <a:t>，作家</a:t>
              </a:r>
              <a:r>
                <a:rPr lang="zh-CN" altLang="en-US" sz="1400" dirty="0">
                  <a:solidFill>
                    <a:srgbClr val="000000"/>
                  </a:solidFill>
                  <a:cs typeface="Montserrat" panose="00000500000000000000" pitchFamily="2" charset="0"/>
                </a:rPr>
                <a:t>（莫言）</a:t>
              </a:r>
              <a:r>
                <a:rPr lang="zh-CN" altLang="en-US" sz="1400" b="1" dirty="0">
                  <a:solidFill>
                    <a:srgbClr val="000000"/>
                  </a:solidFill>
                  <a:cs typeface="Montserrat" panose="00000500000000000000" pitchFamily="2" charset="0"/>
                </a:rPr>
                <a:t>，博主</a:t>
              </a:r>
              <a:r>
                <a:rPr lang="zh-CN" altLang="en-US" sz="1400" dirty="0">
                  <a:solidFill>
                    <a:srgbClr val="000000"/>
                  </a:solidFill>
                  <a:cs typeface="Montserrat" panose="00000500000000000000" pitchFamily="2" charset="0"/>
                </a:rPr>
                <a:t>（李子柒）等</a:t>
              </a:r>
              <a:endParaRPr lang="zh-CN" altLang="en-US" sz="1400" dirty="0">
                <a:solidFill>
                  <a:srgbClr val="000000"/>
                </a:solidFill>
                <a:cs typeface="Montserrat" panose="00000500000000000000" pitchFamily="2" charset="0"/>
              </a:endParaRPr>
            </a:p>
            <a:p>
              <a:pPr>
                <a:lnSpc>
                  <a:spcPct val="130000"/>
                </a:lnSpc>
              </a:pPr>
              <a:r>
                <a:rPr lang="zh-CN" altLang="en-US" sz="1400" dirty="0">
                  <a:solidFill>
                    <a:srgbClr val="000000"/>
                  </a:solidFill>
                  <a:highlight>
                    <a:srgbClr val="FFFF00"/>
                  </a:highlight>
                  <a:cs typeface="Montserrat" panose="00000500000000000000" pitchFamily="2" charset="0"/>
                </a:rPr>
                <a:t>核心特征</a:t>
              </a:r>
              <a:r>
                <a:rPr lang="zh-CN" altLang="en-US" sz="1400" dirty="0">
                  <a:solidFill>
                    <a:srgbClr val="000000"/>
                  </a:solidFill>
                  <a:cs typeface="Montserrat" panose="00000500000000000000" pitchFamily="2" charset="0"/>
                </a:rPr>
                <a:t>：</a:t>
              </a:r>
              <a:endParaRPr lang="zh-CN" altLang="en-US" sz="1400" dirty="0">
                <a:solidFill>
                  <a:srgbClr val="000000"/>
                </a:solidFill>
                <a:cs typeface="Montserrat" panose="00000500000000000000" pitchFamily="2" charset="0"/>
              </a:endParaRPr>
            </a:p>
            <a:p>
              <a:pPr>
                <a:lnSpc>
                  <a:spcPct val="130000"/>
                </a:lnSpc>
              </a:pPr>
              <a:r>
                <a:rPr lang="zh-CN" altLang="en-US" sz="1400" dirty="0">
                  <a:solidFill>
                    <a:srgbClr val="000000"/>
                  </a:solidFill>
                  <a:cs typeface="Montserrat" panose="00000500000000000000" pitchFamily="2" charset="0"/>
                </a:rPr>
                <a:t>真实存在；有实体、有完整的人生经历和情感表达；</a:t>
              </a:r>
              <a:endParaRPr lang="zh-CN" altLang="en-US" sz="1400" dirty="0">
                <a:solidFill>
                  <a:srgbClr val="000000"/>
                </a:solidFill>
                <a:cs typeface="Montserrat" panose="00000500000000000000" pitchFamily="2" charset="0"/>
              </a:endParaRPr>
            </a:p>
            <a:p>
              <a:pPr>
                <a:lnSpc>
                  <a:spcPct val="130000"/>
                </a:lnSpc>
              </a:pPr>
              <a:endParaRPr lang="zh-CN" altLang="en-US" sz="1400" dirty="0">
                <a:solidFill>
                  <a:srgbClr val="000000"/>
                </a:solidFill>
                <a:cs typeface="Montserrat" panose="00000500000000000000" pitchFamily="2" charset="0"/>
              </a:endParaRPr>
            </a:p>
          </p:txBody>
        </p:sp>
      </p:grpSp>
      <p:sp>
        <p:nvSpPr>
          <p:cNvPr id="27" name="文本框 26"/>
          <p:cNvSpPr txBox="1"/>
          <p:nvPr/>
        </p:nvSpPr>
        <p:spPr>
          <a:xfrm>
            <a:off x="8892583" y="1882912"/>
            <a:ext cx="1262162" cy="427670"/>
          </a:xfrm>
          <a:prstGeom prst="rect">
            <a:avLst/>
          </a:prstGeom>
          <a:noFill/>
        </p:spPr>
        <p:txBody>
          <a:bodyPr wrap="square" rtlCol="0">
            <a:noAutofit/>
          </a:bodyPr>
          <a:lstStyle/>
          <a:p>
            <a:r>
              <a:rPr lang="zh-CN" altLang="en-US" sz="2000" b="1" dirty="0">
                <a:solidFill>
                  <a:schemeClr val="bg1"/>
                </a:solidFill>
                <a:cs typeface="Montserrat" panose="00000500000000000000" pitchFamily="2" charset="0"/>
              </a:rPr>
              <a:t>虚拟偶像</a:t>
            </a:r>
            <a:endParaRPr lang="zh-CN" altLang="en-US" sz="2000" b="1" dirty="0">
              <a:solidFill>
                <a:schemeClr val="bg1"/>
              </a:solidFill>
              <a:cs typeface="Montserrat" panose="00000500000000000000" pitchFamily="2" charset="0"/>
            </a:endParaRPr>
          </a:p>
        </p:txBody>
      </p:sp>
      <p:sp>
        <p:nvSpPr>
          <p:cNvPr id="3" name="-文本框 6"/>
          <p:cNvSpPr txBox="1"/>
          <p:nvPr>
            <p:custDataLst>
              <p:tags r:id="rId2"/>
            </p:custDataLst>
          </p:nvPr>
        </p:nvSpPr>
        <p:spPr>
          <a:xfrm>
            <a:off x="2669395" y="451889"/>
            <a:ext cx="6365998" cy="754781"/>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en-US" altLang="zh-CN" sz="3200" dirty="0">
                <a:gradFill flip="none" rotWithShape="1">
                  <a:gsLst>
                    <a:gs pos="0">
                      <a:srgbClr val="EFC79E"/>
                    </a:gs>
                    <a:gs pos="100000">
                      <a:srgbClr val="BE9182"/>
                    </a:gs>
                  </a:gsLst>
                  <a:lin ang="2700000" scaled="1"/>
                  <a:tileRect/>
                </a:gradFill>
                <a:cs typeface="Montserrat" panose="00000500000000000000" pitchFamily="2" charset="0"/>
              </a:rPr>
              <a:t>真</a:t>
            </a:r>
            <a:r>
              <a:rPr lang="zh-CN" altLang="en-US" sz="3200" dirty="0">
                <a:gradFill flip="none" rotWithShape="1">
                  <a:gsLst>
                    <a:gs pos="0">
                      <a:srgbClr val="EFC79E"/>
                    </a:gs>
                    <a:gs pos="100000">
                      <a:srgbClr val="BE9182"/>
                    </a:gs>
                  </a:gsLst>
                  <a:lin ang="2700000" scaled="1"/>
                  <a:tileRect/>
                </a:gradFill>
                <a:cs typeface="Arial" panose="020B0604020202020204" pitchFamily="34" charset="0"/>
              </a:rPr>
              <a:t>实</a:t>
            </a:r>
            <a:r>
              <a:rPr lang="en-US" altLang="zh-CN" sz="3200" dirty="0">
                <a:gradFill flip="none" rotWithShape="1">
                  <a:gsLst>
                    <a:gs pos="0">
                      <a:srgbClr val="EFC79E"/>
                    </a:gs>
                    <a:gs pos="100000">
                      <a:srgbClr val="BE9182"/>
                    </a:gs>
                  </a:gsLst>
                  <a:lin ang="2700000" scaled="1"/>
                  <a:tileRect/>
                </a:gradFill>
                <a:cs typeface="Montserrat" panose="00000500000000000000" pitchFamily="2" charset="0"/>
              </a:rPr>
              <a:t>偶像and</a:t>
            </a:r>
            <a:r>
              <a:rPr lang="zh-CN" altLang="en-US" sz="3200" dirty="0">
                <a:gradFill flip="none" rotWithShape="1">
                  <a:gsLst>
                    <a:gs pos="0">
                      <a:srgbClr val="EFC79E"/>
                    </a:gs>
                    <a:gs pos="100000">
                      <a:srgbClr val="BE9182"/>
                    </a:gs>
                  </a:gsLst>
                  <a:lin ang="2700000" scaled="1"/>
                  <a:tileRect/>
                </a:gradFill>
                <a:cs typeface="Montserrat" panose="00000500000000000000" pitchFamily="2" charset="0"/>
              </a:rPr>
              <a:t>虚拟偶像</a:t>
            </a:r>
            <a:endParaRPr lang="zh-CN" altLang="en-US" sz="3200" dirty="0">
              <a:gradFill flip="none" rotWithShape="1">
                <a:gsLst>
                  <a:gs pos="0">
                    <a:srgbClr val="EFC79E"/>
                  </a:gs>
                  <a:gs pos="100000">
                    <a:srgbClr val="BE9182"/>
                  </a:gs>
                </a:gsLst>
                <a:lin ang="2700000" scaled="1"/>
                <a:tileRect/>
              </a:gradFill>
              <a:cs typeface="Montserrat" panose="00000500000000000000" pitchFamily="2" charset="0"/>
            </a:endParaRPr>
          </a:p>
          <a:p>
            <a:pPr algn="r"/>
            <a:r>
              <a:rPr lang="zh-CN" altLang="en-US" sz="2800" dirty="0">
                <a:gradFill flip="none" rotWithShape="1">
                  <a:gsLst>
                    <a:gs pos="0">
                      <a:srgbClr val="EFC79E"/>
                    </a:gs>
                    <a:gs pos="100000">
                      <a:srgbClr val="BE9182"/>
                    </a:gs>
                  </a:gsLst>
                  <a:lin ang="2700000" scaled="1"/>
                  <a:tileRect/>
                </a:gradFill>
                <a:cs typeface="Montserrat" panose="00000500000000000000" pitchFamily="2" charset="0"/>
              </a:rPr>
              <a:t>---</a:t>
            </a:r>
            <a:r>
              <a:rPr lang="zh-CN" altLang="en-US" sz="1800" dirty="0">
                <a:gradFill flip="none" rotWithShape="1">
                  <a:gsLst>
                    <a:gs pos="0">
                      <a:srgbClr val="EFC79E"/>
                    </a:gs>
                    <a:gs pos="100000">
                      <a:srgbClr val="BE9182"/>
                    </a:gs>
                  </a:gsLst>
                  <a:lin ang="2700000" scaled="1"/>
                  <a:tileRect/>
                </a:gradFill>
                <a:cs typeface="Montserrat" panose="00000500000000000000" pitchFamily="2" charset="0"/>
              </a:rPr>
              <a:t>以洛天依和赵丽颖为例</a:t>
            </a:r>
            <a:endParaRPr lang="en-US" altLang="zh-CN" sz="1800">
              <a:cs typeface="Montserrat" panose="00000500000000000000" pitchFamily="2" charset="0"/>
            </a:endParaRPr>
          </a:p>
        </p:txBody>
      </p:sp>
      <p:pic>
        <p:nvPicPr>
          <p:cNvPr id="4" name="图片 3" descr="post_object_image_2893050023"/>
          <p:cNvPicPr>
            <a:picLocks noChangeAspect="1"/>
          </p:cNvPicPr>
          <p:nvPr/>
        </p:nvPicPr>
        <p:blipFill>
          <a:blip r:embed="rId3"/>
          <a:stretch>
            <a:fillRect/>
          </a:stretch>
        </p:blipFill>
        <p:spPr>
          <a:xfrm>
            <a:off x="4815519" y="1708340"/>
            <a:ext cx="6693511" cy="39169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图片 5" descr="图片包含 游戏机, 刀&#10;&#10;描述已自动生成"/>
          <p:cNvPicPr>
            <a:picLocks noGrp="1" noRot="1" noChangeAspect="1" noMove="1" noResize="1" noEditPoints="1" noAdjustHandles="1" noChangeArrowheads="1" noChangeShapeType="1" noCrop="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9220" t="8554" r="25073"/>
          <a:stretch>
            <a:fillRect/>
          </a:stretch>
        </p:blipFill>
        <p:spPr>
          <a:xfrm>
            <a:off x="0" y="0"/>
            <a:ext cx="12192000" cy="5428532"/>
          </a:xfrm>
          <a:custGeom>
            <a:avLst/>
            <a:gdLst>
              <a:gd name="connsiteX0" fmla="*/ 0 w 12192000"/>
              <a:gd name="connsiteY0" fmla="*/ 0 h 5428532"/>
              <a:gd name="connsiteX1" fmla="*/ 12192000 w 12192000"/>
              <a:gd name="connsiteY1" fmla="*/ 0 h 5428532"/>
              <a:gd name="connsiteX2" fmla="*/ 12192000 w 12192000"/>
              <a:gd name="connsiteY2" fmla="*/ 1048494 h 5428532"/>
              <a:gd name="connsiteX3" fmla="*/ 10787202 w 12192000"/>
              <a:gd name="connsiteY3" fmla="*/ 2136079 h 5428532"/>
              <a:gd name="connsiteX4" fmla="*/ 10161635 w 12192000"/>
              <a:gd name="connsiteY4" fmla="*/ 2898965 h 5428532"/>
              <a:gd name="connsiteX5" fmla="*/ 5767415 w 12192000"/>
              <a:gd name="connsiteY5" fmla="*/ 3539790 h 5428532"/>
              <a:gd name="connsiteX6" fmla="*/ 5599581 w 12192000"/>
              <a:gd name="connsiteY6" fmla="*/ 3585563 h 5428532"/>
              <a:gd name="connsiteX7" fmla="*/ 4165355 w 12192000"/>
              <a:gd name="connsiteY7" fmla="*/ 4241644 h 5428532"/>
              <a:gd name="connsiteX8" fmla="*/ 3890717 w 12192000"/>
              <a:gd name="connsiteY8" fmla="*/ 5248653 h 5428532"/>
              <a:gd name="connsiteX9" fmla="*/ 3991899 w 12192000"/>
              <a:gd name="connsiteY9" fmla="*/ 5428532 h 5428532"/>
              <a:gd name="connsiteX10" fmla="*/ 0 w 12192000"/>
              <a:gd name="connsiteY10" fmla="*/ 5428532 h 5428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5428532">
                <a:moveTo>
                  <a:pt x="0" y="0"/>
                </a:moveTo>
                <a:lnTo>
                  <a:pt x="12192000" y="0"/>
                </a:lnTo>
                <a:lnTo>
                  <a:pt x="12192000" y="1048494"/>
                </a:lnTo>
                <a:lnTo>
                  <a:pt x="10787202" y="2136079"/>
                </a:lnTo>
                <a:lnTo>
                  <a:pt x="10161635" y="2898965"/>
                </a:lnTo>
                <a:lnTo>
                  <a:pt x="5767415" y="3539790"/>
                </a:lnTo>
                <a:lnTo>
                  <a:pt x="5599581" y="3585563"/>
                </a:lnTo>
                <a:lnTo>
                  <a:pt x="4165355" y="4241644"/>
                </a:lnTo>
                <a:lnTo>
                  <a:pt x="3890717" y="5248653"/>
                </a:lnTo>
                <a:lnTo>
                  <a:pt x="3991899" y="5428532"/>
                </a:lnTo>
                <a:lnTo>
                  <a:pt x="0" y="5428532"/>
                </a:lnTo>
                <a:close/>
              </a:path>
            </a:pathLst>
          </a:custGeom>
        </p:spPr>
      </p:pic>
      <p:pic>
        <p:nvPicPr>
          <p:cNvPr id="7" name="图片 6" descr="图片包含 游戏机, 刀&#10;&#10;描述已自动生成"/>
          <p:cNvPicPr>
            <a:picLocks noGrp="1" noRot="1" noChangeAspect="1" noMove="1" noResize="1" noEditPoints="1" noAdjustHandles="1" noChangeArrowheads="1" noChangeShapeType="1" noCrop="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21597" t="30204" r="16226"/>
          <a:stretch>
            <a:fillRect/>
          </a:stretch>
        </p:blipFill>
        <p:spPr>
          <a:xfrm>
            <a:off x="1275461" y="3346823"/>
            <a:ext cx="11537107" cy="4143345"/>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sp>
        <p:nvSpPr>
          <p:cNvPr id="8" name="矩形 7"/>
          <p:cNvSpPr>
            <a:spLocks noGrp="1" noRot="1" noMove="1" noResize="1" noEditPoints="1" noAdjustHandles="1" noChangeArrowheads="1" noChangeShapeType="1"/>
          </p:cNvSpPr>
          <p:nvPr/>
        </p:nvSpPr>
        <p:spPr>
          <a:xfrm>
            <a:off x="394635" y="451864"/>
            <a:ext cx="11258549" cy="5954273"/>
          </a:xfrm>
          <a:prstGeom prst="rect">
            <a:avLst/>
          </a:prstGeom>
          <a:solidFill>
            <a:schemeClr val="bg1"/>
          </a:solidFill>
          <a:ln>
            <a:solidFill>
              <a:srgbClr val="BE918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15" name="矩形: 圆角 14"/>
          <p:cNvSpPr/>
          <p:nvPr/>
        </p:nvSpPr>
        <p:spPr>
          <a:xfrm>
            <a:off x="1154032" y="1457406"/>
            <a:ext cx="3180342" cy="4618138"/>
          </a:xfrm>
          <a:prstGeom prst="roundRect">
            <a:avLst>
              <a:gd name="adj" fmla="val 7935"/>
            </a:avLst>
          </a:prstGeom>
          <a:solidFill>
            <a:schemeClr val="accent3">
              <a:lumMod val="40000"/>
              <a:lumOff val="60000"/>
            </a:schemeClr>
          </a:solidFill>
          <a:ln>
            <a:noFill/>
          </a:ln>
          <a:effectLst>
            <a:outerShdw blurRad="393700" dist="165100" dir="5400000" sx="91000" sy="91000" algn="t" rotWithShape="0">
              <a:schemeClr val="accent3">
                <a:lumMod val="50000"/>
                <a:alpha val="4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27" name="文本框 26"/>
          <p:cNvSpPr txBox="1"/>
          <p:nvPr/>
        </p:nvSpPr>
        <p:spPr>
          <a:xfrm>
            <a:off x="8892583" y="1882912"/>
            <a:ext cx="1262162" cy="427670"/>
          </a:xfrm>
          <a:prstGeom prst="rect">
            <a:avLst/>
          </a:prstGeom>
          <a:noFill/>
        </p:spPr>
        <p:txBody>
          <a:bodyPr wrap="square" rtlCol="0">
            <a:noAutofit/>
          </a:bodyPr>
          <a:lstStyle/>
          <a:p>
            <a:r>
              <a:rPr lang="zh-CN" altLang="en-US" sz="2000" b="1" dirty="0">
                <a:solidFill>
                  <a:schemeClr val="bg1"/>
                </a:solidFill>
                <a:cs typeface="Montserrat" panose="00000500000000000000" pitchFamily="2" charset="0"/>
              </a:rPr>
              <a:t>虚拟偶像</a:t>
            </a:r>
            <a:endParaRPr lang="zh-CN" altLang="en-US" sz="2000" b="1" dirty="0">
              <a:solidFill>
                <a:schemeClr val="bg1"/>
              </a:solidFill>
              <a:cs typeface="Montserrat" panose="00000500000000000000" pitchFamily="2" charset="0"/>
            </a:endParaRPr>
          </a:p>
        </p:txBody>
      </p:sp>
      <p:sp>
        <p:nvSpPr>
          <p:cNvPr id="30" name="文本框 29"/>
          <p:cNvSpPr txBox="1"/>
          <p:nvPr/>
        </p:nvSpPr>
        <p:spPr>
          <a:xfrm>
            <a:off x="1475213" y="2360748"/>
            <a:ext cx="2375777" cy="2817522"/>
          </a:xfrm>
          <a:prstGeom prst="rect">
            <a:avLst/>
          </a:prstGeom>
          <a:noFill/>
        </p:spPr>
        <p:txBody>
          <a:bodyPr wrap="square">
            <a:noAutofit/>
          </a:bodyPr>
          <a:lstStyle/>
          <a:p>
            <a:pPr>
              <a:lnSpc>
                <a:spcPct val="130000"/>
              </a:lnSpc>
            </a:pPr>
            <a:r>
              <a:rPr lang="en-US" altLang="zh-CN" sz="1400" b="1" dirty="0">
                <a:solidFill>
                  <a:srgbClr val="000000"/>
                </a:solidFill>
                <a:cs typeface="Montserrat" panose="00000500000000000000" pitchFamily="2" charset="0"/>
              </a:rPr>
              <a:t>2D </a:t>
            </a:r>
            <a:r>
              <a:rPr lang="zh-CN" altLang="en-US" sz="1400" b="1" dirty="0">
                <a:solidFill>
                  <a:srgbClr val="000000"/>
                </a:solidFill>
                <a:cs typeface="Montserrat" panose="00000500000000000000" pitchFamily="2" charset="0"/>
              </a:rPr>
              <a:t>虚拟偶像</a:t>
            </a:r>
            <a:r>
              <a:rPr lang="zh-CN" altLang="en-US" sz="1400" dirty="0">
                <a:solidFill>
                  <a:srgbClr val="000000"/>
                </a:solidFill>
                <a:cs typeface="Montserrat" panose="00000500000000000000" pitchFamily="2" charset="0"/>
              </a:rPr>
              <a:t>（洛天依）；</a:t>
            </a:r>
            <a:r>
              <a:rPr lang="en-US" altLang="zh-CN" sz="1400" b="1" dirty="0">
                <a:solidFill>
                  <a:srgbClr val="000000"/>
                </a:solidFill>
                <a:cs typeface="Montserrat" panose="00000500000000000000" pitchFamily="2" charset="0"/>
              </a:rPr>
              <a:t>3D </a:t>
            </a:r>
            <a:r>
              <a:rPr lang="zh-CN" altLang="en-US" sz="1400" b="1" dirty="0">
                <a:solidFill>
                  <a:srgbClr val="000000"/>
                </a:solidFill>
                <a:cs typeface="Montserrat" panose="00000500000000000000" pitchFamily="2" charset="0"/>
              </a:rPr>
              <a:t>虚拟偶像</a:t>
            </a:r>
            <a:r>
              <a:rPr lang="zh-CN" altLang="en-US" sz="1400" dirty="0">
                <a:solidFill>
                  <a:srgbClr val="000000"/>
                </a:solidFill>
                <a:cs typeface="Montserrat" panose="00000500000000000000" pitchFamily="2" charset="0"/>
              </a:rPr>
              <a:t>（柳叶熙）；</a:t>
            </a:r>
            <a:r>
              <a:rPr lang="zh-CN" altLang="en-US" sz="1400" b="1" dirty="0">
                <a:solidFill>
                  <a:srgbClr val="000000"/>
                </a:solidFill>
                <a:cs typeface="Montserrat" panose="00000500000000000000" pitchFamily="2" charset="0"/>
              </a:rPr>
              <a:t>虚拟代言人</a:t>
            </a:r>
            <a:r>
              <a:rPr lang="zh-CN" altLang="en-US" sz="1400" dirty="0">
                <a:solidFill>
                  <a:srgbClr val="000000"/>
                </a:solidFill>
                <a:cs typeface="Montserrat" panose="00000500000000000000" pitchFamily="2" charset="0"/>
              </a:rPr>
              <a:t>（网易</a:t>
            </a:r>
            <a:r>
              <a:rPr lang="en-US" altLang="zh-CN" sz="1400" dirty="0">
                <a:solidFill>
                  <a:srgbClr val="000000"/>
                </a:solidFill>
                <a:cs typeface="Montserrat" panose="00000500000000000000" pitchFamily="2" charset="0"/>
              </a:rPr>
              <a:t> “</a:t>
            </a:r>
            <a:r>
              <a:rPr lang="zh-CN" altLang="en-US" sz="1400" dirty="0">
                <a:solidFill>
                  <a:srgbClr val="000000"/>
                </a:solidFill>
                <a:cs typeface="Montserrat" panose="00000500000000000000" pitchFamily="2" charset="0"/>
              </a:rPr>
              <a:t>瑶瑶</a:t>
            </a:r>
            <a:r>
              <a:rPr lang="en-US" altLang="zh-CN" sz="1400" dirty="0">
                <a:solidFill>
                  <a:srgbClr val="000000"/>
                </a:solidFill>
                <a:cs typeface="Montserrat" panose="00000500000000000000" pitchFamily="2" charset="0"/>
              </a:rPr>
              <a:t>”</a:t>
            </a:r>
            <a:r>
              <a:rPr lang="zh-CN" altLang="en-US" sz="1400" dirty="0">
                <a:solidFill>
                  <a:srgbClr val="000000"/>
                </a:solidFill>
                <a:cs typeface="Montserrat" panose="00000500000000000000" pitchFamily="2" charset="0"/>
              </a:rPr>
              <a:t>）；</a:t>
            </a:r>
            <a:r>
              <a:rPr lang="en-US" altLang="zh-CN" sz="1400" b="1" dirty="0">
                <a:solidFill>
                  <a:srgbClr val="000000"/>
                </a:solidFill>
                <a:cs typeface="Montserrat" panose="00000500000000000000" pitchFamily="2" charset="0"/>
              </a:rPr>
              <a:t>AI </a:t>
            </a:r>
            <a:r>
              <a:rPr lang="zh-CN" altLang="en-US" sz="1400" b="1" dirty="0">
                <a:solidFill>
                  <a:srgbClr val="000000"/>
                </a:solidFill>
                <a:cs typeface="Montserrat" panose="00000500000000000000" pitchFamily="2" charset="0"/>
              </a:rPr>
              <a:t>驱动型虚拟偶像</a:t>
            </a:r>
            <a:r>
              <a:rPr lang="zh-CN" altLang="en-US" sz="1400" dirty="0">
                <a:solidFill>
                  <a:srgbClr val="000000"/>
                </a:solidFill>
                <a:cs typeface="Montserrat" panose="00000500000000000000" pitchFamily="2" charset="0"/>
              </a:rPr>
              <a:t>（小冰）；</a:t>
            </a:r>
            <a:r>
              <a:rPr lang="zh-CN" altLang="en-US" sz="1400" b="1" dirty="0">
                <a:solidFill>
                  <a:srgbClr val="000000"/>
                </a:solidFill>
                <a:cs typeface="Montserrat" panose="00000500000000000000" pitchFamily="2" charset="0"/>
              </a:rPr>
              <a:t>数字人</a:t>
            </a:r>
            <a:r>
              <a:rPr lang="en-US" altLang="zh-CN" sz="1400" dirty="0">
                <a:solidFill>
                  <a:srgbClr val="000000"/>
                </a:solidFill>
                <a:cs typeface="Montserrat" panose="00000500000000000000" pitchFamily="2" charset="0"/>
              </a:rPr>
              <a:t> </a:t>
            </a:r>
            <a:r>
              <a:rPr lang="zh-CN" altLang="en-US" sz="1400" dirty="0">
                <a:solidFill>
                  <a:srgbClr val="000000"/>
                </a:solidFill>
                <a:cs typeface="Montserrat" panose="00000500000000000000" pitchFamily="2" charset="0"/>
              </a:rPr>
              <a:t>，</a:t>
            </a:r>
            <a:r>
              <a:rPr lang="zh-CN" altLang="en-US" sz="1400" b="1" dirty="0">
                <a:solidFill>
                  <a:srgbClr val="000000"/>
                </a:solidFill>
                <a:cs typeface="Montserrat" panose="00000500000000000000" pitchFamily="2" charset="0"/>
              </a:rPr>
              <a:t>游戏人物</a:t>
            </a:r>
            <a:r>
              <a:rPr lang="zh-CN" altLang="en-US" sz="1400" dirty="0">
                <a:solidFill>
                  <a:srgbClr val="000000"/>
                </a:solidFill>
                <a:cs typeface="Montserrat" panose="00000500000000000000" pitchFamily="2" charset="0"/>
              </a:rPr>
              <a:t>等</a:t>
            </a:r>
            <a:endParaRPr lang="en-US" altLang="zh-CN" sz="1400" dirty="0">
              <a:solidFill>
                <a:srgbClr val="000000"/>
              </a:solidFill>
              <a:cs typeface="Montserrat" panose="00000500000000000000" pitchFamily="2" charset="0"/>
            </a:endParaRPr>
          </a:p>
          <a:p>
            <a:pPr>
              <a:lnSpc>
                <a:spcPct val="130000"/>
              </a:lnSpc>
            </a:pPr>
            <a:r>
              <a:rPr lang="zh-CN" altLang="en-US" sz="1400" b="1" dirty="0">
                <a:solidFill>
                  <a:srgbClr val="000000"/>
                </a:solidFill>
                <a:highlight>
                  <a:srgbClr val="FFFF00"/>
                </a:highlight>
                <a:cs typeface="Montserrat" panose="00000500000000000000" pitchFamily="2" charset="0"/>
              </a:rPr>
              <a:t>核心特征</a:t>
            </a:r>
            <a:r>
              <a:rPr lang="zh-CN" altLang="en-US" sz="1400" dirty="0">
                <a:solidFill>
                  <a:srgbClr val="000000"/>
                </a:solidFill>
                <a:cs typeface="Montserrat" panose="00000500000000000000" pitchFamily="2" charset="0"/>
              </a:rPr>
              <a:t>：</a:t>
            </a:r>
            <a:endParaRPr lang="zh-CN" altLang="en-US" sz="1400" dirty="0">
              <a:solidFill>
                <a:srgbClr val="000000"/>
              </a:solidFill>
              <a:cs typeface="Montserrat" panose="00000500000000000000" pitchFamily="2" charset="0"/>
            </a:endParaRPr>
          </a:p>
          <a:p>
            <a:pPr>
              <a:lnSpc>
                <a:spcPct val="130000"/>
              </a:lnSpc>
            </a:pPr>
            <a:r>
              <a:rPr lang="zh-CN" altLang="en-US" sz="1400" dirty="0">
                <a:solidFill>
                  <a:srgbClr val="000000"/>
                </a:solidFill>
                <a:cs typeface="Montserrat" panose="00000500000000000000" pitchFamily="2" charset="0"/>
              </a:rPr>
              <a:t>虚拟存在；无实体，形象可自定义（如性别、外貌、风格）。</a:t>
            </a:r>
            <a:endParaRPr lang="zh-CN" altLang="en-US" sz="1400" dirty="0">
              <a:solidFill>
                <a:srgbClr val="000000"/>
              </a:solidFill>
              <a:cs typeface="Montserrat" panose="00000500000000000000" pitchFamily="2" charset="0"/>
            </a:endParaRPr>
          </a:p>
          <a:p>
            <a:pPr>
              <a:lnSpc>
                <a:spcPct val="130000"/>
              </a:lnSpc>
            </a:pPr>
            <a:endParaRPr lang="zh-CN" altLang="en-US" sz="1400" dirty="0">
              <a:solidFill>
                <a:srgbClr val="000000"/>
              </a:solidFill>
              <a:cs typeface="Montserrat" panose="00000500000000000000" pitchFamily="2" charset="0"/>
            </a:endParaRPr>
          </a:p>
        </p:txBody>
      </p:sp>
      <p:pic>
        <p:nvPicPr>
          <p:cNvPr id="2" name="图片 1" descr="post_object_image_2075740303"/>
          <p:cNvPicPr>
            <a:picLocks noChangeAspect="1"/>
          </p:cNvPicPr>
          <p:nvPr/>
        </p:nvPicPr>
        <p:blipFill>
          <a:blip r:embed="rId2"/>
          <a:stretch>
            <a:fillRect/>
          </a:stretch>
        </p:blipFill>
        <p:spPr>
          <a:xfrm>
            <a:off x="5107725" y="1519044"/>
            <a:ext cx="5910547" cy="4556483"/>
          </a:xfrm>
          <a:prstGeom prst="rect">
            <a:avLst/>
          </a:prstGeom>
        </p:spPr>
      </p:pic>
      <p:sp>
        <p:nvSpPr>
          <p:cNvPr id="4" name="文本框 3"/>
          <p:cNvSpPr txBox="1"/>
          <p:nvPr userDrawn="1"/>
        </p:nvSpPr>
        <p:spPr>
          <a:xfrm>
            <a:off x="2080146" y="1882922"/>
            <a:ext cx="1418276" cy="368300"/>
          </a:xfrm>
          <a:prstGeom prst="rect">
            <a:avLst/>
          </a:prstGeom>
        </p:spPr>
        <p:txBody>
          <a:bodyPr wrap="square" rtlCol="0">
            <a:noAutofit/>
          </a:bodyPr>
          <a:p>
            <a:pPr marL="0" indent="0" algn="l" defTabSz="0" rtl="0" eaLnBrk="1" latinLnBrk="0" hangingPunct="1">
              <a:spcBef>
                <a:spcPct val="0"/>
              </a:spcBef>
              <a:spcAft>
                <a:spcPct val="0"/>
              </a:spcAft>
              <a:buNone/>
            </a:pPr>
            <a:r>
              <a:rPr lang="zh-CN" altLang="en-US" sz="2000" b="1" dirty="0">
                <a:solidFill>
                  <a:schemeClr val="bg1"/>
                </a:solidFill>
                <a:cs typeface="Montserrat" panose="00000500000000000000" pitchFamily="2" charset="0"/>
              </a:rPr>
              <a:t>虚拟偶像</a:t>
            </a:r>
            <a:endParaRPr lang="zh-CN" altLang="en-US" sz="2000" b="1" dirty="0">
              <a:solidFill>
                <a:schemeClr val="bg1"/>
              </a:solidFill>
              <a:cs typeface="Montserrat" panose="00000500000000000000" pitchFamily="2" charset="0"/>
            </a:endParaRPr>
          </a:p>
        </p:txBody>
      </p:sp>
      <p:sp>
        <p:nvSpPr>
          <p:cNvPr id="9" name="-文本框 6"/>
          <p:cNvSpPr txBox="1"/>
          <p:nvPr>
            <p:custDataLst>
              <p:tags r:id="rId3"/>
            </p:custDataLst>
          </p:nvPr>
        </p:nvSpPr>
        <p:spPr>
          <a:xfrm>
            <a:off x="2714452" y="451829"/>
            <a:ext cx="6365998" cy="754781"/>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en-US" altLang="zh-CN" sz="3200" dirty="0">
                <a:gradFill flip="none" rotWithShape="1">
                  <a:gsLst>
                    <a:gs pos="0">
                      <a:srgbClr val="EFC79E"/>
                    </a:gs>
                    <a:gs pos="100000">
                      <a:srgbClr val="BE9182"/>
                    </a:gs>
                  </a:gsLst>
                  <a:lin ang="2700000" scaled="1"/>
                  <a:tileRect/>
                </a:gradFill>
                <a:cs typeface="Montserrat" panose="00000500000000000000" pitchFamily="2" charset="0"/>
              </a:rPr>
              <a:t>真</a:t>
            </a:r>
            <a:r>
              <a:rPr lang="zh-CN" altLang="en-US" sz="3200" dirty="0">
                <a:gradFill flip="none" rotWithShape="1">
                  <a:gsLst>
                    <a:gs pos="0">
                      <a:srgbClr val="EFC79E"/>
                    </a:gs>
                    <a:gs pos="100000">
                      <a:srgbClr val="BE9182"/>
                    </a:gs>
                  </a:gsLst>
                  <a:lin ang="2700000" scaled="1"/>
                  <a:tileRect/>
                </a:gradFill>
                <a:cs typeface="Arial" panose="020B0604020202020204" pitchFamily="34" charset="0"/>
              </a:rPr>
              <a:t>实</a:t>
            </a:r>
            <a:r>
              <a:rPr lang="en-US" altLang="zh-CN" sz="3200" dirty="0">
                <a:gradFill flip="none" rotWithShape="1">
                  <a:gsLst>
                    <a:gs pos="0">
                      <a:srgbClr val="EFC79E"/>
                    </a:gs>
                    <a:gs pos="100000">
                      <a:srgbClr val="BE9182"/>
                    </a:gs>
                  </a:gsLst>
                  <a:lin ang="2700000" scaled="1"/>
                  <a:tileRect/>
                </a:gradFill>
                <a:cs typeface="Montserrat" panose="00000500000000000000" pitchFamily="2" charset="0"/>
              </a:rPr>
              <a:t>偶像and</a:t>
            </a:r>
            <a:r>
              <a:rPr lang="zh-CN" altLang="en-US" sz="3200" dirty="0">
                <a:gradFill flip="none" rotWithShape="1">
                  <a:gsLst>
                    <a:gs pos="0">
                      <a:srgbClr val="EFC79E"/>
                    </a:gs>
                    <a:gs pos="100000">
                      <a:srgbClr val="BE9182"/>
                    </a:gs>
                  </a:gsLst>
                  <a:lin ang="2700000" scaled="1"/>
                  <a:tileRect/>
                </a:gradFill>
                <a:cs typeface="Montserrat" panose="00000500000000000000" pitchFamily="2" charset="0"/>
              </a:rPr>
              <a:t>虚拟偶像</a:t>
            </a:r>
            <a:endParaRPr lang="zh-CN" altLang="en-US" sz="3200" dirty="0">
              <a:gradFill flip="none" rotWithShape="1">
                <a:gsLst>
                  <a:gs pos="0">
                    <a:srgbClr val="EFC79E"/>
                  </a:gs>
                  <a:gs pos="100000">
                    <a:srgbClr val="BE9182"/>
                  </a:gs>
                </a:gsLst>
                <a:lin ang="2700000" scaled="1"/>
                <a:tileRect/>
              </a:gradFill>
              <a:cs typeface="Montserrat" panose="00000500000000000000" pitchFamily="2" charset="0"/>
            </a:endParaRPr>
          </a:p>
          <a:p>
            <a:pPr algn="r"/>
            <a:r>
              <a:rPr lang="zh-CN" altLang="en-US" sz="2800" dirty="0">
                <a:gradFill flip="none" rotWithShape="1">
                  <a:gsLst>
                    <a:gs pos="0">
                      <a:srgbClr val="EFC79E"/>
                    </a:gs>
                    <a:gs pos="100000">
                      <a:srgbClr val="BE9182"/>
                    </a:gs>
                  </a:gsLst>
                  <a:lin ang="2700000" scaled="1"/>
                  <a:tileRect/>
                </a:gradFill>
                <a:cs typeface="Montserrat" panose="00000500000000000000" pitchFamily="2" charset="0"/>
              </a:rPr>
              <a:t>---</a:t>
            </a:r>
            <a:r>
              <a:rPr lang="zh-CN" altLang="en-US" sz="1800" dirty="0">
                <a:gradFill flip="none" rotWithShape="1">
                  <a:gsLst>
                    <a:gs pos="0">
                      <a:srgbClr val="EFC79E"/>
                    </a:gs>
                    <a:gs pos="100000">
                      <a:srgbClr val="BE9182"/>
                    </a:gs>
                  </a:gsLst>
                  <a:lin ang="2700000" scaled="1"/>
                  <a:tileRect/>
                </a:gradFill>
                <a:cs typeface="Montserrat" panose="00000500000000000000" pitchFamily="2" charset="0"/>
              </a:rPr>
              <a:t>以洛天依和赵丽颖为例</a:t>
            </a:r>
            <a:endParaRPr lang="en-US" altLang="zh-CN" sz="1800">
              <a:cs typeface="Montserrat" panose="000005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33" name="图片 32"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17030" t="19919" r="25073"/>
          <a:stretch>
            <a:fillRect/>
          </a:stretch>
        </p:blipFill>
        <p:spPr>
          <a:xfrm>
            <a:off x="0" y="0"/>
            <a:ext cx="10742801" cy="4753844"/>
          </a:xfrm>
          <a:custGeom>
            <a:avLst/>
            <a:gdLst>
              <a:gd name="connsiteX0" fmla="*/ 0 w 10742801"/>
              <a:gd name="connsiteY0" fmla="*/ 0 h 4753844"/>
              <a:gd name="connsiteX1" fmla="*/ 10742801 w 10742801"/>
              <a:gd name="connsiteY1" fmla="*/ 0 h 4753844"/>
              <a:gd name="connsiteX2" fmla="*/ 10742801 w 10742801"/>
              <a:gd name="connsiteY2" fmla="*/ 373806 h 4753844"/>
              <a:gd name="connsiteX3" fmla="*/ 9338003 w 10742801"/>
              <a:gd name="connsiteY3" fmla="*/ 1461391 h 4753844"/>
              <a:gd name="connsiteX4" fmla="*/ 8712436 w 10742801"/>
              <a:gd name="connsiteY4" fmla="*/ 2224277 h 4753844"/>
              <a:gd name="connsiteX5" fmla="*/ 4318217 w 10742801"/>
              <a:gd name="connsiteY5" fmla="*/ 2865102 h 4753844"/>
              <a:gd name="connsiteX6" fmla="*/ 4150382 w 10742801"/>
              <a:gd name="connsiteY6" fmla="*/ 2910875 h 4753844"/>
              <a:gd name="connsiteX7" fmla="*/ 2716156 w 10742801"/>
              <a:gd name="connsiteY7" fmla="*/ 3566956 h 4753844"/>
              <a:gd name="connsiteX8" fmla="*/ 2441518 w 10742801"/>
              <a:gd name="connsiteY8" fmla="*/ 4573965 h 4753844"/>
              <a:gd name="connsiteX9" fmla="*/ 2542700 w 10742801"/>
              <a:gd name="connsiteY9" fmla="*/ 4753844 h 4753844"/>
              <a:gd name="connsiteX10" fmla="*/ 0 w 10742801"/>
              <a:gd name="connsiteY10" fmla="*/ 4753844 h 475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42801" h="4753844">
                <a:moveTo>
                  <a:pt x="0" y="0"/>
                </a:moveTo>
                <a:lnTo>
                  <a:pt x="10742801" y="0"/>
                </a:lnTo>
                <a:lnTo>
                  <a:pt x="10742801" y="373806"/>
                </a:lnTo>
                <a:lnTo>
                  <a:pt x="9338003" y="1461391"/>
                </a:lnTo>
                <a:lnTo>
                  <a:pt x="8712436" y="2224277"/>
                </a:lnTo>
                <a:lnTo>
                  <a:pt x="4318217" y="2865102"/>
                </a:lnTo>
                <a:lnTo>
                  <a:pt x="4150382" y="2910875"/>
                </a:lnTo>
                <a:lnTo>
                  <a:pt x="2716156" y="3566956"/>
                </a:lnTo>
                <a:lnTo>
                  <a:pt x="2441518" y="4573965"/>
                </a:lnTo>
                <a:lnTo>
                  <a:pt x="2542700" y="4753844"/>
                </a:lnTo>
                <a:lnTo>
                  <a:pt x="0" y="4753844"/>
                </a:lnTo>
                <a:close/>
              </a:path>
            </a:pathLst>
          </a:custGeom>
        </p:spPr>
      </p:pic>
      <p:pic>
        <p:nvPicPr>
          <p:cNvPr id="34" name="图片 33" descr="图片包含 游戏机, 刀&#10;&#10;描述已自动生成"/>
          <p:cNvPicPr>
            <a:picLocks noChangeAspect="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33440" t="43409" r="25733" b="21082"/>
          <a:stretch>
            <a:fillRect/>
          </a:stretch>
        </p:blipFill>
        <p:spPr>
          <a:xfrm>
            <a:off x="4616383" y="4750059"/>
            <a:ext cx="7575617" cy="2107941"/>
          </a:xfrm>
          <a:custGeom>
            <a:avLst/>
            <a:gdLst>
              <a:gd name="connsiteX0" fmla="*/ 7575617 w 7575617"/>
              <a:gd name="connsiteY0" fmla="*/ 0 h 2107941"/>
              <a:gd name="connsiteX1" fmla="*/ 7575617 w 7575617"/>
              <a:gd name="connsiteY1" fmla="*/ 2107941 h 2107941"/>
              <a:gd name="connsiteX2" fmla="*/ 0 w 7575617"/>
              <a:gd name="connsiteY2" fmla="*/ 2107941 h 2107941"/>
              <a:gd name="connsiteX3" fmla="*/ 795294 w 7575617"/>
              <a:gd name="connsiteY3" fmla="*/ 1618185 h 2107941"/>
              <a:gd name="connsiteX4" fmla="*/ 3511165 w 7575617"/>
              <a:gd name="connsiteY4" fmla="*/ 1221484 h 2107941"/>
              <a:gd name="connsiteX5" fmla="*/ 5906627 w 7575617"/>
              <a:gd name="connsiteY5" fmla="*/ 748494 h 2107941"/>
              <a:gd name="connsiteX6" fmla="*/ 6928892 w 7575617"/>
              <a:gd name="connsiteY6" fmla="*/ 428083 h 2107941"/>
              <a:gd name="connsiteX7" fmla="*/ 7371366 w 7575617"/>
              <a:gd name="connsiteY7" fmla="*/ 16125 h 210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75617" h="2107941">
                <a:moveTo>
                  <a:pt x="7575617" y="0"/>
                </a:moveTo>
                <a:lnTo>
                  <a:pt x="7575617" y="2107941"/>
                </a:lnTo>
                <a:lnTo>
                  <a:pt x="0" y="2107941"/>
                </a:lnTo>
                <a:lnTo>
                  <a:pt x="795294" y="1618185"/>
                </a:lnTo>
                <a:lnTo>
                  <a:pt x="3511165" y="1221484"/>
                </a:lnTo>
                <a:lnTo>
                  <a:pt x="5906627" y="748494"/>
                </a:lnTo>
                <a:lnTo>
                  <a:pt x="6928892" y="428083"/>
                </a:lnTo>
                <a:lnTo>
                  <a:pt x="7371366" y="16125"/>
                </a:lnTo>
                <a:close/>
              </a:path>
            </a:pathLst>
          </a:custGeom>
        </p:spPr>
      </p:pic>
      <p:sp>
        <p:nvSpPr>
          <p:cNvPr id="2" name="-文本框 6"/>
          <p:cNvSpPr txBox="1"/>
          <p:nvPr>
            <p:custDataLst>
              <p:tags r:id="rId2"/>
            </p:custDataLst>
          </p:nvPr>
        </p:nvSpPr>
        <p:spPr>
          <a:xfrm>
            <a:off x="4405642" y="433540"/>
            <a:ext cx="3591069" cy="754781"/>
          </a:xfrm>
          <a:prstGeom prst="rect">
            <a:avLst/>
          </a:prstGeom>
          <a:noFill/>
        </p:spPr>
        <p:txBody>
          <a:bodyPr vert="horz" wrap="square" rtlCol="0">
            <a:no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3200" dirty="0">
                <a:cs typeface="Montserrat" panose="00000500000000000000" pitchFamily="2" charset="0"/>
              </a:rPr>
              <a:t>研究背景</a:t>
            </a:r>
            <a:endParaRPr lang="en-US" altLang="zh-CN" sz="3200" dirty="0">
              <a:cs typeface="Montserrat" panose="00000500000000000000" pitchFamily="2" charset="0"/>
            </a:endParaRPr>
          </a:p>
        </p:txBody>
      </p:sp>
      <p:grpSp>
        <p:nvGrpSpPr>
          <p:cNvPr id="40" name="组合 39"/>
          <p:cNvGrpSpPr/>
          <p:nvPr/>
        </p:nvGrpSpPr>
        <p:grpSpPr>
          <a:xfrm>
            <a:off x="1185355" y="1588651"/>
            <a:ext cx="3174741" cy="4764683"/>
            <a:chOff x="1343269" y="4489219"/>
            <a:chExt cx="3174741" cy="1652095"/>
          </a:xfrm>
        </p:grpSpPr>
        <p:sp>
          <p:nvSpPr>
            <p:cNvPr id="31" name="矩形: 圆角 30"/>
            <p:cNvSpPr/>
            <p:nvPr/>
          </p:nvSpPr>
          <p:spPr>
            <a:xfrm>
              <a:off x="1456948" y="4489219"/>
              <a:ext cx="3061062" cy="1532934"/>
            </a:xfrm>
            <a:prstGeom prst="roundRect">
              <a:avLst>
                <a:gd name="adj" fmla="val 7935"/>
              </a:avLst>
            </a:prstGeom>
            <a:solidFill>
              <a:schemeClr val="bg1"/>
            </a:solidFill>
            <a:ln>
              <a:gradFill flip="none" rotWithShape="1">
                <a:gsLst>
                  <a:gs pos="0">
                    <a:schemeClr val="accent1">
                      <a:alpha val="80000"/>
                    </a:schemeClr>
                  </a:gs>
                  <a:gs pos="51000">
                    <a:schemeClr val="accent2"/>
                  </a:gs>
                  <a:gs pos="100000">
                    <a:schemeClr val="accent3"/>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15" name="矩形 14"/>
            <p:cNvSpPr/>
            <p:nvPr/>
          </p:nvSpPr>
          <p:spPr>
            <a:xfrm>
              <a:off x="1667046" y="4576336"/>
              <a:ext cx="2712326" cy="234263"/>
            </a:xfrm>
            <a:prstGeom prst="rect">
              <a:avLst/>
            </a:prstGeom>
          </p:spPr>
          <p:txBody>
            <a:bodyPr wrap="square">
              <a:noAutofit/>
            </a:bodyPr>
            <a:lstStyle/>
            <a:p>
              <a:pPr algn="just">
                <a:lnSpc>
                  <a:spcPct val="110000"/>
                </a:lnSpc>
              </a:pPr>
              <a:r>
                <a:rPr lang="zh-CN" altLang="en-US" sz="1400" dirty="0">
                  <a:solidFill>
                    <a:schemeClr val="accent2"/>
                  </a:solidFill>
                  <a:latin typeface="+mj-ea"/>
                  <a:ea typeface="+mj-ea"/>
                  <a:cs typeface="Montserrat" panose="00000500000000000000" pitchFamily="2" charset="0"/>
                </a:rPr>
                <a:t>偶像产业双轨并行：</a:t>
              </a:r>
              <a:endParaRPr lang="zh-CN" altLang="en-US" sz="1400" dirty="0">
                <a:solidFill>
                  <a:schemeClr val="accent2"/>
                </a:solidFill>
                <a:latin typeface="+mj-ea"/>
                <a:ea typeface="+mj-ea"/>
                <a:cs typeface="Montserrat" panose="00000500000000000000" pitchFamily="2" charset="0"/>
              </a:endParaRPr>
            </a:p>
            <a:p>
              <a:pPr algn="just">
                <a:lnSpc>
                  <a:spcPct val="110000"/>
                </a:lnSpc>
              </a:pPr>
              <a:r>
                <a:rPr lang="zh-CN" altLang="en-US" sz="1400" dirty="0">
                  <a:solidFill>
                    <a:schemeClr val="accent2"/>
                  </a:solidFill>
                  <a:latin typeface="+mj-ea"/>
                  <a:ea typeface="+mj-ea"/>
                  <a:cs typeface="Montserrat" panose="00000500000000000000" pitchFamily="2" charset="0"/>
                </a:rPr>
                <a:t>真实偶像的主流地位与成熟生态</a:t>
              </a:r>
              <a:endParaRPr lang="zh-CN" altLang="en-US" sz="1400" dirty="0">
                <a:solidFill>
                  <a:schemeClr val="accent2"/>
                </a:solidFill>
                <a:latin typeface="+mj-ea"/>
                <a:ea typeface="+mj-ea"/>
                <a:cs typeface="Montserrat" panose="00000500000000000000" pitchFamily="2" charset="0"/>
              </a:endParaRPr>
            </a:p>
          </p:txBody>
        </p:sp>
        <p:sp>
          <p:nvSpPr>
            <p:cNvPr id="16" name="矩形 15"/>
            <p:cNvSpPr/>
            <p:nvPr/>
          </p:nvSpPr>
          <p:spPr>
            <a:xfrm>
              <a:off x="1730724" y="4755794"/>
              <a:ext cx="2513451" cy="1385520"/>
            </a:xfrm>
            <a:prstGeom prst="rect">
              <a:avLst/>
            </a:prstGeom>
          </p:spPr>
          <p:txBody>
            <a:bodyPr wrap="square">
              <a:noAutofit/>
            </a:bodyPr>
            <a:lstStyle/>
            <a:p>
              <a:pPr algn="just">
                <a:lnSpc>
                  <a:spcPct val="130000"/>
                </a:lnSpc>
              </a:pPr>
              <a:r>
                <a:rPr lang="zh-CN" altLang="en-US" sz="1000" dirty="0">
                  <a:solidFill>
                    <a:schemeClr val="bg1">
                      <a:lumMod val="50000"/>
                    </a:schemeClr>
                  </a:solidFill>
                  <a:cs typeface="Montserrat" panose="00000500000000000000" pitchFamily="2" charset="0"/>
                </a:rPr>
                <a:t>     </a:t>
              </a:r>
              <a:r>
                <a:rPr lang="zh-CN" altLang="en-US" sz="1000" dirty="0">
                  <a:solidFill>
                    <a:srgbClr val="000000"/>
                  </a:solidFill>
                  <a:cs typeface="Montserrat" panose="00000500000000000000" pitchFamily="2" charset="0"/>
                </a:rPr>
                <a:t> </a:t>
              </a:r>
              <a:r>
                <a:rPr lang="zh-CN" altLang="en-US" sz="1100" dirty="0">
                  <a:solidFill>
                    <a:srgbClr val="000000"/>
                  </a:solidFill>
                  <a:cs typeface="Montserrat" panose="00000500000000000000" pitchFamily="2" charset="0"/>
                </a:rPr>
                <a:t>在数字技术迭代与文化消费升级的双重驱动下，偶像产业正经历着前所未有的结构性变革，虚拟偶像与真实偶像形成了</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双轨并行</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的发展格局。一方面，真实偶像作为传统偶像产业的核心载体，凭借其人格化特质、专业领域的工作成果（如影视演技、音乐作品、舞台表现等），长期占据粉丝文化的主流市场，粉丝群体围绕偶像的职业发展形成了成熟的应援体系与情感联结模式。从早期的歌手、演员到如今多元领域的跨界偶像，真实偶像的粉丝经济已成为文化产业的重要增长极，其粉丝行为与情感表达也一直是社会文化研究的重要对象</a:t>
              </a:r>
              <a:r>
                <a:rPr lang="zh-CN" altLang="en-US" sz="1000" dirty="0">
                  <a:solidFill>
                    <a:srgbClr val="000000"/>
                  </a:solidFill>
                  <a:cs typeface="Montserrat" panose="00000500000000000000" pitchFamily="2" charset="0"/>
                </a:rPr>
                <a:t>。</a:t>
              </a:r>
              <a:endParaRPr lang="zh-CN" altLang="en-US" sz="900" dirty="0">
                <a:solidFill>
                  <a:srgbClr val="000000"/>
                </a:solidFill>
                <a:cs typeface="Montserrat" panose="00000500000000000000" pitchFamily="2" charset="0"/>
              </a:endParaRPr>
            </a:p>
          </p:txBody>
        </p:sp>
        <p:sp>
          <p:nvSpPr>
            <p:cNvPr id="17" name="文本框 16"/>
            <p:cNvSpPr txBox="1"/>
            <p:nvPr/>
          </p:nvSpPr>
          <p:spPr>
            <a:xfrm>
              <a:off x="1343269" y="4576318"/>
              <a:ext cx="824130" cy="159776"/>
            </a:xfrm>
            <a:prstGeom prst="rect">
              <a:avLst/>
            </a:prstGeom>
            <a:noFill/>
          </p:spPr>
          <p:txBody>
            <a:bodyPr wrap="square">
              <a:noAutofit/>
            </a:bodyPr>
            <a:lstStyle/>
            <a:p>
              <a:pPr algn="ctr"/>
              <a:endParaRPr lang="zh-CN" altLang="en-US" sz="2400" dirty="0">
                <a:solidFill>
                  <a:schemeClr val="accent2"/>
                </a:solidFill>
                <a:effectLst/>
                <a:ea typeface="+mj-ea"/>
                <a:cs typeface="Montserrat" panose="00000500000000000000" pitchFamily="2" charset="0"/>
              </a:endParaRPr>
            </a:p>
          </p:txBody>
        </p:sp>
      </p:grpSp>
      <p:grpSp>
        <p:nvGrpSpPr>
          <p:cNvPr id="41" name="组合 40"/>
          <p:cNvGrpSpPr/>
          <p:nvPr/>
        </p:nvGrpSpPr>
        <p:grpSpPr>
          <a:xfrm>
            <a:off x="4670672" y="1588706"/>
            <a:ext cx="3061099" cy="5963294"/>
            <a:chOff x="1367140" y="4517340"/>
            <a:chExt cx="3061099" cy="2029469"/>
          </a:xfrm>
        </p:grpSpPr>
        <p:sp>
          <p:nvSpPr>
            <p:cNvPr id="42" name="矩形: 圆角 41"/>
            <p:cNvSpPr/>
            <p:nvPr/>
          </p:nvSpPr>
          <p:spPr>
            <a:xfrm>
              <a:off x="1367140" y="4517340"/>
              <a:ext cx="3061062" cy="1504573"/>
            </a:xfrm>
            <a:prstGeom prst="roundRect">
              <a:avLst>
                <a:gd name="adj" fmla="val 7935"/>
              </a:avLst>
            </a:prstGeom>
            <a:solidFill>
              <a:schemeClr val="bg1"/>
            </a:solidFill>
            <a:ln>
              <a:gradFill flip="none" rotWithShape="1">
                <a:gsLst>
                  <a:gs pos="0">
                    <a:schemeClr val="accent1">
                      <a:alpha val="80000"/>
                    </a:schemeClr>
                  </a:gs>
                  <a:gs pos="51000">
                    <a:schemeClr val="accent2"/>
                  </a:gs>
                  <a:gs pos="100000">
                    <a:schemeClr val="accent3"/>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43" name="矩形 42"/>
            <p:cNvSpPr/>
            <p:nvPr/>
          </p:nvSpPr>
          <p:spPr>
            <a:xfrm>
              <a:off x="1558955" y="4553953"/>
              <a:ext cx="2869284" cy="348244"/>
            </a:xfrm>
            <a:prstGeom prst="rect">
              <a:avLst/>
            </a:prstGeom>
          </p:spPr>
          <p:txBody>
            <a:bodyPr wrap="square">
              <a:noAutofit/>
            </a:bodyPr>
            <a:lstStyle/>
            <a:p>
              <a:pPr algn="just">
                <a:lnSpc>
                  <a:spcPct val="110000"/>
                </a:lnSpc>
              </a:pPr>
              <a:r>
                <a:rPr lang="en-US" altLang="zh-CN" sz="2000" dirty="0">
                  <a:solidFill>
                    <a:schemeClr val="accent2"/>
                  </a:solidFill>
                  <a:latin typeface="+mj-ea"/>
                  <a:ea typeface="+mj-ea"/>
                  <a:cs typeface="Montserrat" panose="00000500000000000000" pitchFamily="2" charset="0"/>
                </a:rPr>
                <a:t> </a:t>
              </a:r>
              <a:r>
                <a:rPr lang="zh-CN" altLang="en-US" sz="1400" dirty="0">
                  <a:solidFill>
                    <a:schemeClr val="accent2"/>
                  </a:solidFill>
                  <a:latin typeface="+mj-ea"/>
                  <a:ea typeface="+mj-ea"/>
                  <a:cs typeface="Arial" panose="020B0604020202020204" pitchFamily="34" charset="0"/>
                </a:rPr>
                <a:t>技</a:t>
              </a:r>
              <a:r>
                <a:rPr lang="zh-CN" altLang="en-US" sz="1400" dirty="0">
                  <a:solidFill>
                    <a:schemeClr val="accent2"/>
                  </a:solidFill>
                  <a:latin typeface="+mj-ea"/>
                  <a:ea typeface="+mj-ea"/>
                  <a:cs typeface="Montserrat" panose="00000500000000000000" pitchFamily="2" charset="0"/>
                </a:rPr>
                <a:t>术赋能破圈：</a:t>
              </a:r>
              <a:endParaRPr lang="zh-CN" altLang="en-US" sz="1400" dirty="0">
                <a:solidFill>
                  <a:schemeClr val="accent2"/>
                </a:solidFill>
                <a:latin typeface="+mj-ea"/>
                <a:ea typeface="+mj-ea"/>
                <a:cs typeface="Montserrat" panose="00000500000000000000" pitchFamily="2" charset="0"/>
              </a:endParaRPr>
            </a:p>
            <a:p>
              <a:pPr algn="just">
                <a:lnSpc>
                  <a:spcPct val="110000"/>
                </a:lnSpc>
              </a:pPr>
              <a:r>
                <a:rPr lang="zh-CN" altLang="en-US" sz="1400" dirty="0">
                  <a:solidFill>
                    <a:schemeClr val="accent2"/>
                  </a:solidFill>
                  <a:latin typeface="+mj-ea"/>
                  <a:ea typeface="+mj-ea"/>
                  <a:cs typeface="Montserrat" panose="00000500000000000000" pitchFamily="2" charset="0"/>
                </a:rPr>
                <a:t> 虚拟偶像的崛起与情感价值凸显</a:t>
              </a:r>
              <a:endParaRPr lang="zh-CN" altLang="en-US" sz="1400" dirty="0">
                <a:solidFill>
                  <a:schemeClr val="accent2"/>
                </a:solidFill>
                <a:latin typeface="+mj-ea"/>
                <a:ea typeface="+mj-ea"/>
                <a:cs typeface="Montserrat" panose="00000500000000000000" pitchFamily="2" charset="0"/>
              </a:endParaRPr>
            </a:p>
          </p:txBody>
        </p:sp>
        <p:sp>
          <p:nvSpPr>
            <p:cNvPr id="44" name="矩形 43"/>
            <p:cNvSpPr/>
            <p:nvPr/>
          </p:nvSpPr>
          <p:spPr>
            <a:xfrm>
              <a:off x="1573373" y="4782982"/>
              <a:ext cx="2648622" cy="1763827"/>
            </a:xfrm>
            <a:prstGeom prst="rect">
              <a:avLst/>
            </a:prstGeom>
          </p:spPr>
          <p:txBody>
            <a:bodyPr wrap="square">
              <a:noAutofit/>
            </a:bodyPr>
            <a:lstStyle/>
            <a:p>
              <a:pPr algn="just">
                <a:lnSpc>
                  <a:spcPct val="130000"/>
                </a:lnSpc>
              </a:pPr>
              <a:r>
                <a:rPr lang="zh-CN" altLang="en-US" sz="1100" dirty="0">
                  <a:solidFill>
                    <a:srgbClr val="000000"/>
                  </a:solidFill>
                  <a:cs typeface="Montserrat" panose="00000500000000000000" pitchFamily="2" charset="0"/>
                </a:rPr>
                <a:t>      另一方面，随着动作捕捉、人工智能、虚拟现实等技术的突破，虚拟偶像从</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二次元亚文化符号</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逐渐走向大众视野，形成了涵盖虚拟歌手、虚拟主播、虚拟代言人等多类型的产业生态。从早期的洛天依到如今活跃于各大平台的虚拟主播，虚拟偶像凭借其可控性强、形象立体、互动性灵活等优势，迅速收割了大量粉丝群体，粉丝为虚拟偶像的内容消费（如数字专辑、虚拟演唱会门票）、形象周边以及互动服务付费的意愿持续攀升。值得注意的是，虚拟偶像粉丝群体展现出的情感投入方式</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如亲昵化称谓、高频次互动期待、社群内的情感共鸣等，打破了</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虚拟形象无法承载深度情感</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的传统认知。</a:t>
              </a:r>
              <a:endParaRPr lang="zh-CN" altLang="en-US" sz="1100" dirty="0">
                <a:solidFill>
                  <a:srgbClr val="000000"/>
                </a:solidFill>
                <a:cs typeface="Montserrat" panose="00000500000000000000" pitchFamily="2" charset="0"/>
              </a:endParaRPr>
            </a:p>
          </p:txBody>
        </p:sp>
      </p:grpSp>
      <p:grpSp>
        <p:nvGrpSpPr>
          <p:cNvPr id="46" name="组合 45"/>
          <p:cNvGrpSpPr/>
          <p:nvPr/>
        </p:nvGrpSpPr>
        <p:grpSpPr>
          <a:xfrm>
            <a:off x="8132118" y="1588611"/>
            <a:ext cx="3061062" cy="5638155"/>
            <a:chOff x="1367140" y="4517340"/>
            <a:chExt cx="3061062" cy="1927530"/>
          </a:xfrm>
        </p:grpSpPr>
        <p:sp>
          <p:nvSpPr>
            <p:cNvPr id="47" name="矩形: 圆角 46"/>
            <p:cNvSpPr/>
            <p:nvPr/>
          </p:nvSpPr>
          <p:spPr>
            <a:xfrm>
              <a:off x="1367140" y="4517340"/>
              <a:ext cx="3061062" cy="1511439"/>
            </a:xfrm>
            <a:prstGeom prst="roundRect">
              <a:avLst>
                <a:gd name="adj" fmla="val 7935"/>
              </a:avLst>
            </a:prstGeom>
            <a:solidFill>
              <a:schemeClr val="bg1"/>
            </a:solidFill>
            <a:ln>
              <a:gradFill flip="none" rotWithShape="1">
                <a:gsLst>
                  <a:gs pos="0">
                    <a:schemeClr val="accent1">
                      <a:alpha val="80000"/>
                    </a:schemeClr>
                  </a:gs>
                  <a:gs pos="51000">
                    <a:schemeClr val="accent2"/>
                  </a:gs>
                  <a:gs pos="100000">
                    <a:schemeClr val="accent3"/>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48" name="矩形 47"/>
            <p:cNvSpPr/>
            <p:nvPr/>
          </p:nvSpPr>
          <p:spPr>
            <a:xfrm>
              <a:off x="1543496" y="4626309"/>
              <a:ext cx="2682027" cy="274052"/>
            </a:xfrm>
            <a:prstGeom prst="rect">
              <a:avLst/>
            </a:prstGeom>
          </p:spPr>
          <p:txBody>
            <a:bodyPr wrap="square">
              <a:noAutofit/>
            </a:bodyPr>
            <a:lstStyle/>
            <a:p>
              <a:pPr algn="just">
                <a:lnSpc>
                  <a:spcPct val="110000"/>
                </a:lnSpc>
              </a:pPr>
              <a:r>
                <a:rPr lang="zh-CN" altLang="en-US" sz="1400" dirty="0">
                  <a:solidFill>
                    <a:schemeClr val="accent2"/>
                  </a:solidFill>
                  <a:latin typeface="+mj-ea"/>
                  <a:ea typeface="+mj-ea"/>
                  <a:cs typeface="Montserrat" panose="00000500000000000000" pitchFamily="2" charset="0"/>
                </a:rPr>
                <a:t>粉丝喜好差异的系统性探索</a:t>
              </a:r>
              <a:endParaRPr lang="zh-CN" altLang="en-US" sz="1400" dirty="0">
                <a:solidFill>
                  <a:schemeClr val="accent2"/>
                </a:solidFill>
                <a:latin typeface="+mj-ea"/>
                <a:ea typeface="+mj-ea"/>
                <a:cs typeface="Montserrat" panose="00000500000000000000" pitchFamily="2" charset="0"/>
              </a:endParaRPr>
            </a:p>
          </p:txBody>
        </p:sp>
        <p:sp>
          <p:nvSpPr>
            <p:cNvPr id="49" name="矩形 48"/>
            <p:cNvSpPr/>
            <p:nvPr/>
          </p:nvSpPr>
          <p:spPr>
            <a:xfrm>
              <a:off x="1543458" y="4760723"/>
              <a:ext cx="2682072" cy="1684147"/>
            </a:xfrm>
            <a:prstGeom prst="rect">
              <a:avLst/>
            </a:prstGeom>
          </p:spPr>
          <p:txBody>
            <a:bodyPr wrap="square">
              <a:noAutofit/>
            </a:bodyPr>
            <a:lstStyle/>
            <a:p>
              <a:pPr algn="just">
                <a:lnSpc>
                  <a:spcPct val="130000"/>
                </a:lnSpc>
              </a:pPr>
              <a:r>
                <a:rPr lang="zh-CN" altLang="en-US" sz="1100" dirty="0">
                  <a:solidFill>
                    <a:srgbClr val="000000"/>
                  </a:solidFill>
                  <a:cs typeface="Montserrat" panose="00000500000000000000" pitchFamily="2" charset="0"/>
                </a:rPr>
                <a:t>       然而，当前学界与业界对偶像粉丝的研究存在明显的</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二元割裂</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倾向：要么聚焦于真实偶像的粉丝文化、应援行为及产业价值，要么孤立探讨虚拟偶像的技术应用与商业潜力，却鲜有研究将二者置于同一框架下，系统对比粉丝喜好的情感浓度与核心差异。社会层面也普遍存在</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虚拟偶像粉丝情感浅</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真实偶像粉丝更理性</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等刻板印象，忽视了两类偶像粉丝群体情感表达的共性与个性。在此背景下，以</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粉丝喜欢程度与关注重点差异</a:t>
              </a:r>
              <a:r>
                <a:rPr lang="en-US" altLang="zh-CN" sz="1100" dirty="0">
                  <a:solidFill>
                    <a:srgbClr val="000000"/>
                  </a:solidFill>
                  <a:cs typeface="Montserrat" panose="00000500000000000000" pitchFamily="2" charset="0"/>
                </a:rPr>
                <a:t>”</a:t>
              </a:r>
              <a:r>
                <a:rPr lang="zh-CN" altLang="en-US" sz="1100" dirty="0">
                  <a:solidFill>
                    <a:srgbClr val="000000"/>
                  </a:solidFill>
                  <a:cs typeface="Montserrat" panose="00000500000000000000" pitchFamily="2" charset="0"/>
                </a:rPr>
                <a:t>为核心，探究虚拟与真实偶像的粉丝行为逻辑与情感机制，成为回应产业发展需求、修正认知偏差的重要课题。</a:t>
              </a:r>
              <a:endParaRPr lang="zh-CN" altLang="en-US" sz="1100" dirty="0">
                <a:solidFill>
                  <a:srgbClr val="000000"/>
                </a:solidFill>
                <a:cs typeface="Montserrat" panose="00000500000000000000" pitchFamily="2" charset="0"/>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图片 5" descr="图片包含 游戏机, 刀&#10;&#10;描述已自动生成"/>
          <p:cNvPicPr>
            <a:picLocks noGrp="1" noRot="1" noChangeAspect="1" noMove="1" noResize="1" noEditPoints="1" noAdjustHandles="1" noChangeArrowheads="1" noChangeShapeType="1" noCrop="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9220" t="8554" r="25073"/>
          <a:stretch>
            <a:fillRect/>
          </a:stretch>
        </p:blipFill>
        <p:spPr>
          <a:xfrm>
            <a:off x="0" y="0"/>
            <a:ext cx="12192000" cy="5428532"/>
          </a:xfrm>
          <a:custGeom>
            <a:avLst/>
            <a:gdLst>
              <a:gd name="connsiteX0" fmla="*/ 0 w 12192000"/>
              <a:gd name="connsiteY0" fmla="*/ 0 h 5428532"/>
              <a:gd name="connsiteX1" fmla="*/ 12192000 w 12192000"/>
              <a:gd name="connsiteY1" fmla="*/ 0 h 5428532"/>
              <a:gd name="connsiteX2" fmla="*/ 12192000 w 12192000"/>
              <a:gd name="connsiteY2" fmla="*/ 1048494 h 5428532"/>
              <a:gd name="connsiteX3" fmla="*/ 10787202 w 12192000"/>
              <a:gd name="connsiteY3" fmla="*/ 2136079 h 5428532"/>
              <a:gd name="connsiteX4" fmla="*/ 10161635 w 12192000"/>
              <a:gd name="connsiteY4" fmla="*/ 2898965 h 5428532"/>
              <a:gd name="connsiteX5" fmla="*/ 5767415 w 12192000"/>
              <a:gd name="connsiteY5" fmla="*/ 3539790 h 5428532"/>
              <a:gd name="connsiteX6" fmla="*/ 5599581 w 12192000"/>
              <a:gd name="connsiteY6" fmla="*/ 3585563 h 5428532"/>
              <a:gd name="connsiteX7" fmla="*/ 4165355 w 12192000"/>
              <a:gd name="connsiteY7" fmla="*/ 4241644 h 5428532"/>
              <a:gd name="connsiteX8" fmla="*/ 3890717 w 12192000"/>
              <a:gd name="connsiteY8" fmla="*/ 5248653 h 5428532"/>
              <a:gd name="connsiteX9" fmla="*/ 3991899 w 12192000"/>
              <a:gd name="connsiteY9" fmla="*/ 5428532 h 5428532"/>
              <a:gd name="connsiteX10" fmla="*/ 0 w 12192000"/>
              <a:gd name="connsiteY10" fmla="*/ 5428532 h 5428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5428532">
                <a:moveTo>
                  <a:pt x="0" y="0"/>
                </a:moveTo>
                <a:lnTo>
                  <a:pt x="12192000" y="0"/>
                </a:lnTo>
                <a:lnTo>
                  <a:pt x="12192000" y="1048494"/>
                </a:lnTo>
                <a:lnTo>
                  <a:pt x="10787202" y="2136079"/>
                </a:lnTo>
                <a:lnTo>
                  <a:pt x="10161635" y="2898965"/>
                </a:lnTo>
                <a:lnTo>
                  <a:pt x="5767415" y="3539790"/>
                </a:lnTo>
                <a:lnTo>
                  <a:pt x="5599581" y="3585563"/>
                </a:lnTo>
                <a:lnTo>
                  <a:pt x="4165355" y="4241644"/>
                </a:lnTo>
                <a:lnTo>
                  <a:pt x="3890717" y="5248653"/>
                </a:lnTo>
                <a:lnTo>
                  <a:pt x="3991899" y="5428532"/>
                </a:lnTo>
                <a:lnTo>
                  <a:pt x="0" y="5428532"/>
                </a:lnTo>
                <a:close/>
              </a:path>
            </a:pathLst>
          </a:custGeom>
        </p:spPr>
      </p:pic>
      <p:pic>
        <p:nvPicPr>
          <p:cNvPr id="7" name="图片 6" descr="图片包含 游戏机, 刀&#10;&#10;描述已自动生成"/>
          <p:cNvPicPr>
            <a:picLocks noGrp="1" noRot="1" noChangeAspect="1" noMove="1" noResize="1" noEditPoints="1" noAdjustHandles="1" noChangeArrowheads="1" noChangeShapeType="1" noCrop="1"/>
          </p:cNvPicPr>
          <p:nvPr/>
        </p:nvPicPr>
        <p:blipFill>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l="21597" t="30204" r="16226"/>
          <a:stretch>
            <a:fillRect/>
          </a:stretch>
        </p:blipFill>
        <p:spPr>
          <a:xfrm>
            <a:off x="1275461" y="3346823"/>
            <a:ext cx="11537107" cy="4143345"/>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sp>
        <p:nvSpPr>
          <p:cNvPr id="8" name="矩形 7"/>
          <p:cNvSpPr>
            <a:spLocks noGrp="1" noRot="1" noMove="1" noResize="1" noEditPoints="1" noAdjustHandles="1" noChangeArrowheads="1" noChangeShapeType="1"/>
          </p:cNvSpPr>
          <p:nvPr/>
        </p:nvSpPr>
        <p:spPr>
          <a:xfrm>
            <a:off x="466726" y="451864"/>
            <a:ext cx="11258549" cy="5954273"/>
          </a:xfrm>
          <a:prstGeom prst="rect">
            <a:avLst/>
          </a:prstGeom>
          <a:solidFill>
            <a:schemeClr val="bg1"/>
          </a:solidFill>
          <a:ln>
            <a:solidFill>
              <a:srgbClr val="BE918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2" name="-文本框 6"/>
          <p:cNvSpPr txBox="1">
            <a:spLocks noGrp="1" noRot="1" noMove="1" noResize="1" noEditPoints="1" noAdjustHandles="1" noChangeArrowheads="1" noChangeShapeType="1"/>
          </p:cNvSpPr>
          <p:nvPr>
            <p:custDataLst>
              <p:tags r:id="rId2"/>
            </p:custDataLst>
          </p:nvPr>
        </p:nvSpPr>
        <p:spPr>
          <a:xfrm>
            <a:off x="5263198" y="713020"/>
            <a:ext cx="1808480" cy="583565"/>
          </a:xfrm>
          <a:prstGeom prst="rect">
            <a:avLst/>
          </a:prstGeom>
          <a:noFill/>
        </p:spPr>
        <p:txBody>
          <a:bodyPr vert="horz" wrap="none" rtlCol="0">
            <a:sp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en-US" altLang="zh-CN" sz="3200" dirty="0">
                <a:gradFill flip="none" rotWithShape="1">
                  <a:gsLst>
                    <a:gs pos="0">
                      <a:srgbClr val="EFC79E"/>
                    </a:gs>
                    <a:gs pos="100000">
                      <a:srgbClr val="BE9182"/>
                    </a:gs>
                  </a:gsLst>
                  <a:lin ang="2700000" scaled="1"/>
                  <a:tileRect/>
                </a:gradFill>
                <a:cs typeface="Montserrat" panose="00000500000000000000" pitchFamily="2" charset="0"/>
              </a:rPr>
              <a:t>研究</a:t>
            </a:r>
            <a:r>
              <a:rPr lang="en-US" altLang="zh-CN" sz="3200" dirty="0">
                <a:gradFill flip="none" rotWithShape="1">
                  <a:gsLst>
                    <a:gs pos="0">
                      <a:srgbClr val="EFC79E"/>
                    </a:gs>
                    <a:gs pos="100000">
                      <a:srgbClr val="BE9182"/>
                    </a:gs>
                  </a:gsLst>
                  <a:lin ang="2700000" scaled="1"/>
                  <a:tileRect/>
                </a:gradFill>
                <a:cs typeface="Arial" panose="020B0604020202020204" pitchFamily="34" charset="0"/>
              </a:rPr>
              <a:t>意义</a:t>
            </a:r>
            <a:endParaRPr lang="en-US" altLang="zh-CN">
              <a:cs typeface="Montserrat" panose="00000500000000000000" pitchFamily="2" charset="0"/>
            </a:endParaRPr>
          </a:p>
        </p:txBody>
      </p:sp>
      <p:sp>
        <p:nvSpPr>
          <p:cNvPr id="13" name="矩形: 圆角 12"/>
          <p:cNvSpPr/>
          <p:nvPr/>
        </p:nvSpPr>
        <p:spPr>
          <a:xfrm>
            <a:off x="7715227" y="1736761"/>
            <a:ext cx="3630887" cy="1687176"/>
          </a:xfrm>
          <a:prstGeom prst="roundRect">
            <a:avLst>
              <a:gd name="adj" fmla="val 7935"/>
            </a:avLst>
          </a:prstGeom>
          <a:solidFill>
            <a:schemeClr val="bg1"/>
          </a:solidFill>
          <a:ln>
            <a:gradFill flip="none" rotWithShape="1">
              <a:gsLst>
                <a:gs pos="0">
                  <a:schemeClr val="accent1">
                    <a:alpha val="80000"/>
                  </a:schemeClr>
                </a:gs>
                <a:gs pos="51000">
                  <a:schemeClr val="accent2"/>
                </a:gs>
                <a:gs pos="100000">
                  <a:schemeClr val="accent3"/>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15" name="矩形: 圆角 14"/>
          <p:cNvSpPr/>
          <p:nvPr/>
        </p:nvSpPr>
        <p:spPr>
          <a:xfrm>
            <a:off x="7715203" y="3906720"/>
            <a:ext cx="3630910" cy="1588822"/>
          </a:xfrm>
          <a:prstGeom prst="roundRect">
            <a:avLst>
              <a:gd name="adj" fmla="val 7935"/>
            </a:avLst>
          </a:prstGeom>
          <a:solidFill>
            <a:schemeClr val="accent3">
              <a:lumMod val="40000"/>
              <a:lumOff val="60000"/>
            </a:schemeClr>
          </a:solidFill>
          <a:ln>
            <a:noFill/>
          </a:ln>
          <a:effectLst>
            <a:outerShdw blurRad="393700" dist="165100" dir="5400000" sx="91000" sy="91000" algn="t" rotWithShape="0">
              <a:schemeClr val="accent3">
                <a:lumMod val="50000"/>
                <a:alpha val="4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grpSp>
        <p:nvGrpSpPr>
          <p:cNvPr id="4" name="组合 3"/>
          <p:cNvGrpSpPr/>
          <p:nvPr/>
        </p:nvGrpSpPr>
        <p:grpSpPr>
          <a:xfrm>
            <a:off x="1009193" y="1736760"/>
            <a:ext cx="3650870" cy="1766911"/>
            <a:chOff x="1219200" y="1814793"/>
            <a:chExt cx="3417520" cy="1688878"/>
          </a:xfrm>
        </p:grpSpPr>
        <p:sp>
          <p:nvSpPr>
            <p:cNvPr id="12" name="矩形: 圆角 11"/>
            <p:cNvSpPr/>
            <p:nvPr/>
          </p:nvSpPr>
          <p:spPr>
            <a:xfrm>
              <a:off x="1219200" y="1814793"/>
              <a:ext cx="3417520" cy="1688832"/>
            </a:xfrm>
            <a:prstGeom prst="roundRect">
              <a:avLst>
                <a:gd name="adj" fmla="val 7935"/>
              </a:avLst>
            </a:prstGeom>
            <a:solidFill>
              <a:schemeClr val="bg1"/>
            </a:solidFill>
            <a:ln>
              <a:gradFill flip="none" rotWithShape="1">
                <a:gsLst>
                  <a:gs pos="100000">
                    <a:schemeClr val="accent3"/>
                  </a:gs>
                  <a:gs pos="0">
                    <a:schemeClr val="accent1">
                      <a:alpha val="80000"/>
                    </a:schemeClr>
                  </a:gs>
                  <a:gs pos="51000">
                    <a:schemeClr val="accent2"/>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ontserrat" panose="00000500000000000000" pitchFamily="2" charset="0"/>
              </a:endParaRPr>
            </a:p>
          </p:txBody>
        </p:sp>
        <p:sp>
          <p:nvSpPr>
            <p:cNvPr id="19" name="文本框 18"/>
            <p:cNvSpPr txBox="1"/>
            <p:nvPr/>
          </p:nvSpPr>
          <p:spPr>
            <a:xfrm>
              <a:off x="1284737" y="2465836"/>
              <a:ext cx="460835" cy="552082"/>
            </a:xfrm>
            <a:prstGeom prst="rect">
              <a:avLst/>
            </a:prstGeom>
            <a:noFill/>
          </p:spPr>
          <p:txBody>
            <a:bodyPr wrap="square" rtlCol="0">
              <a:noAutofit/>
            </a:bodyPr>
            <a:lstStyle/>
            <a:p>
              <a:r>
                <a:rPr lang="en-US" altLang="zh-CN" sz="2000" dirty="0">
                  <a:solidFill>
                    <a:schemeClr val="accent1">
                      <a:lumMod val="75000"/>
                    </a:schemeClr>
                  </a:solidFill>
                  <a:cs typeface="Montserrat" panose="00000500000000000000" pitchFamily="2" charset="0"/>
                </a:rPr>
                <a:t>01</a:t>
              </a:r>
              <a:endParaRPr lang="zh-CN" altLang="en-US" sz="2000" dirty="0">
                <a:solidFill>
                  <a:schemeClr val="accent1">
                    <a:lumMod val="75000"/>
                  </a:schemeClr>
                </a:solidFill>
                <a:cs typeface="Montserrat" panose="00000500000000000000" pitchFamily="2" charset="0"/>
              </a:endParaRPr>
            </a:p>
          </p:txBody>
        </p:sp>
        <p:sp>
          <p:nvSpPr>
            <p:cNvPr id="22" name="文本框 21"/>
            <p:cNvSpPr txBox="1"/>
            <p:nvPr/>
          </p:nvSpPr>
          <p:spPr>
            <a:xfrm>
              <a:off x="1811834" y="1959767"/>
              <a:ext cx="2743753" cy="1543904"/>
            </a:xfrm>
            <a:prstGeom prst="rect">
              <a:avLst/>
            </a:prstGeom>
            <a:noFill/>
          </p:spPr>
          <p:txBody>
            <a:bodyPr wrap="square">
              <a:noAutofit/>
            </a:bodyPr>
            <a:lstStyle/>
            <a:p>
              <a:pPr>
                <a:lnSpc>
                  <a:spcPct val="130000"/>
                </a:lnSpc>
              </a:pPr>
              <a:r>
                <a:rPr lang="zh-CN" altLang="en-US" sz="1400" dirty="0">
                  <a:solidFill>
                    <a:srgbClr val="000000"/>
                  </a:solidFill>
                  <a:cs typeface="Montserrat" panose="00000500000000000000" pitchFamily="2" charset="0"/>
                </a:rPr>
                <a:t>丰富粉丝文化研究体系：突破真实偶像</a:t>
              </a:r>
              <a:r>
                <a:rPr lang="en-US" altLang="zh-CN" sz="1400" dirty="0">
                  <a:solidFill>
                    <a:srgbClr val="000000"/>
                  </a:solidFill>
                  <a:cs typeface="Montserrat" panose="00000500000000000000" pitchFamily="2" charset="0"/>
                </a:rPr>
                <a:t>“</a:t>
              </a:r>
              <a:r>
                <a:rPr lang="zh-CN" altLang="en-US" sz="1400" dirty="0">
                  <a:solidFill>
                    <a:srgbClr val="000000"/>
                  </a:solidFill>
                  <a:cs typeface="Montserrat" panose="00000500000000000000" pitchFamily="2" charset="0"/>
                </a:rPr>
                <a:t>人格认同</a:t>
              </a:r>
              <a:r>
                <a:rPr lang="en-US" altLang="zh-CN" sz="1400" dirty="0">
                  <a:solidFill>
                    <a:srgbClr val="000000"/>
                  </a:solidFill>
                  <a:cs typeface="Montserrat" panose="00000500000000000000" pitchFamily="2" charset="0"/>
                </a:rPr>
                <a:t>”</a:t>
              </a:r>
              <a:r>
                <a:rPr lang="zh-CN" altLang="en-US" sz="1400" dirty="0">
                  <a:solidFill>
                    <a:srgbClr val="000000"/>
                  </a:solidFill>
                  <a:cs typeface="Montserrat" panose="00000500000000000000" pitchFamily="2" charset="0"/>
                </a:rPr>
                <a:t>的传统研究框架，补充虚拟偶像的粉丝认同视角，完善粉丝文化研究维度。</a:t>
              </a:r>
              <a:endParaRPr lang="zh-CN" altLang="en-US" sz="1400" dirty="0">
                <a:solidFill>
                  <a:srgbClr val="000000"/>
                </a:solidFill>
                <a:cs typeface="Montserrat" panose="00000500000000000000" pitchFamily="2" charset="0"/>
              </a:endParaRPr>
            </a:p>
          </p:txBody>
        </p:sp>
      </p:grpSp>
      <p:grpSp>
        <p:nvGrpSpPr>
          <p:cNvPr id="5" name="组合 4"/>
          <p:cNvGrpSpPr/>
          <p:nvPr/>
        </p:nvGrpSpPr>
        <p:grpSpPr>
          <a:xfrm>
            <a:off x="1009202" y="3906720"/>
            <a:ext cx="3650861" cy="1588836"/>
            <a:chOff x="1219200" y="3277099"/>
            <a:chExt cx="2857500" cy="1135698"/>
          </a:xfrm>
        </p:grpSpPr>
        <p:sp>
          <p:nvSpPr>
            <p:cNvPr id="14" name="矩形: 圆角 13"/>
            <p:cNvSpPr/>
            <p:nvPr/>
          </p:nvSpPr>
          <p:spPr>
            <a:xfrm>
              <a:off x="1219200" y="3277099"/>
              <a:ext cx="2857500" cy="1135689"/>
            </a:xfrm>
            <a:prstGeom prst="roundRect">
              <a:avLst>
                <a:gd name="adj" fmla="val 7935"/>
              </a:avLst>
            </a:prstGeom>
            <a:solidFill>
              <a:schemeClr val="accent1">
                <a:lumMod val="60000"/>
                <a:lumOff val="40000"/>
              </a:schemeClr>
            </a:solidFill>
            <a:ln>
              <a:noFill/>
            </a:ln>
            <a:effectLst>
              <a:outerShdw blurRad="393700" dist="165100" dir="5400000" sx="91000" sy="91000" algn="t" rotWithShape="0">
                <a:schemeClr val="accent3">
                  <a:lumMod val="50000"/>
                  <a:alpha val="4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20" name="文本框 19"/>
            <p:cNvSpPr txBox="1"/>
            <p:nvPr/>
          </p:nvSpPr>
          <p:spPr>
            <a:xfrm>
              <a:off x="1274013" y="3715590"/>
              <a:ext cx="500458" cy="285048"/>
            </a:xfrm>
            <a:prstGeom prst="rect">
              <a:avLst/>
            </a:prstGeom>
            <a:noFill/>
          </p:spPr>
          <p:txBody>
            <a:bodyPr wrap="square" rtlCol="0">
              <a:spAutoFit/>
            </a:bodyPr>
            <a:lstStyle/>
            <a:p>
              <a:r>
                <a:rPr lang="en-US" altLang="zh-CN" sz="2000" dirty="0">
                  <a:solidFill>
                    <a:schemeClr val="bg1"/>
                  </a:solidFill>
                  <a:cs typeface="Montserrat" panose="00000500000000000000" pitchFamily="2" charset="0"/>
                </a:rPr>
                <a:t>02</a:t>
              </a:r>
              <a:endParaRPr lang="zh-CN" altLang="en-US" sz="2000" dirty="0">
                <a:solidFill>
                  <a:schemeClr val="bg1"/>
                </a:solidFill>
                <a:cs typeface="Montserrat" panose="00000500000000000000" pitchFamily="2" charset="0"/>
              </a:endParaRPr>
            </a:p>
          </p:txBody>
        </p:sp>
        <p:sp>
          <p:nvSpPr>
            <p:cNvPr id="23" name="文本框 22"/>
            <p:cNvSpPr txBox="1"/>
            <p:nvPr/>
          </p:nvSpPr>
          <p:spPr>
            <a:xfrm>
              <a:off x="1659282" y="3390232"/>
              <a:ext cx="2339215" cy="1022565"/>
            </a:xfrm>
            <a:prstGeom prst="rect">
              <a:avLst/>
            </a:prstGeom>
            <a:noFill/>
          </p:spPr>
          <p:txBody>
            <a:bodyPr wrap="square">
              <a:noAutofit/>
            </a:bodyPr>
            <a:lstStyle/>
            <a:p>
              <a:pPr>
                <a:lnSpc>
                  <a:spcPct val="130000"/>
                </a:lnSpc>
              </a:pPr>
              <a:r>
                <a:rPr lang="zh-CN" altLang="en-US" sz="1400" dirty="0">
                  <a:solidFill>
                    <a:srgbClr val="000000"/>
                  </a:solidFill>
                  <a:cs typeface="Montserrat" panose="00000500000000000000" pitchFamily="2" charset="0"/>
                </a:rPr>
                <a:t>拓展数字情感传播研究：以两类偶像粉丝情感逻辑为切入点，揭示数字技术对情感联结的重塑作用，为数字情感传播研究提供实证支持。</a:t>
              </a:r>
              <a:endParaRPr lang="zh-CN" altLang="en-US" sz="1400" dirty="0">
                <a:solidFill>
                  <a:srgbClr val="000000"/>
                </a:solidFill>
                <a:cs typeface="Montserrat" panose="00000500000000000000" pitchFamily="2" charset="0"/>
              </a:endParaRPr>
            </a:p>
          </p:txBody>
        </p:sp>
      </p:grpSp>
      <p:sp>
        <p:nvSpPr>
          <p:cNvPr id="26" name="文本框 25"/>
          <p:cNvSpPr txBox="1"/>
          <p:nvPr/>
        </p:nvSpPr>
        <p:spPr>
          <a:xfrm>
            <a:off x="7975262" y="2301221"/>
            <a:ext cx="549640" cy="400050"/>
          </a:xfrm>
          <a:prstGeom prst="rect">
            <a:avLst/>
          </a:prstGeom>
          <a:noFill/>
        </p:spPr>
        <p:txBody>
          <a:bodyPr wrap="square" rtlCol="0">
            <a:noAutofit/>
          </a:bodyPr>
          <a:lstStyle/>
          <a:p>
            <a:r>
              <a:rPr lang="en-US" altLang="zh-CN" sz="2000" dirty="0">
                <a:solidFill>
                  <a:schemeClr val="accent1">
                    <a:lumMod val="75000"/>
                  </a:schemeClr>
                </a:solidFill>
                <a:cs typeface="Montserrat" panose="00000500000000000000" pitchFamily="2" charset="0"/>
              </a:rPr>
              <a:t>0</a:t>
            </a:r>
            <a:r>
              <a:rPr lang="en-US" altLang="zh-CN" sz="2000" dirty="0">
                <a:solidFill>
                  <a:schemeClr val="accent1">
                    <a:lumMod val="75000"/>
                  </a:schemeClr>
                </a:solidFill>
                <a:cs typeface="Arial" panose="020B0604020202020204" pitchFamily="34" charset="0"/>
              </a:rPr>
              <a:t>3</a:t>
            </a:r>
            <a:endParaRPr lang="zh-CN" altLang="en-US" sz="2000" dirty="0">
              <a:solidFill>
                <a:schemeClr val="accent1">
                  <a:lumMod val="75000"/>
                </a:schemeClr>
              </a:solidFill>
              <a:cs typeface="Montserrat" panose="00000500000000000000" pitchFamily="2" charset="0"/>
            </a:endParaRPr>
          </a:p>
        </p:txBody>
      </p:sp>
      <p:sp>
        <p:nvSpPr>
          <p:cNvPr id="27" name="文本框 26"/>
          <p:cNvSpPr txBox="1"/>
          <p:nvPr/>
        </p:nvSpPr>
        <p:spPr>
          <a:xfrm>
            <a:off x="7975262" y="4520175"/>
            <a:ext cx="742083" cy="400064"/>
          </a:xfrm>
          <a:prstGeom prst="rect">
            <a:avLst/>
          </a:prstGeom>
          <a:noFill/>
        </p:spPr>
        <p:txBody>
          <a:bodyPr wrap="square" rtlCol="0">
            <a:noAutofit/>
          </a:bodyPr>
          <a:lstStyle/>
          <a:p>
            <a:r>
              <a:rPr lang="en-US" altLang="zh-CN" sz="2000" dirty="0">
                <a:solidFill>
                  <a:schemeClr val="bg1"/>
                </a:solidFill>
                <a:cs typeface="Montserrat" panose="00000500000000000000" pitchFamily="2" charset="0"/>
              </a:rPr>
              <a:t>0</a:t>
            </a:r>
            <a:r>
              <a:rPr lang="en-US" altLang="zh-CN" sz="2000" dirty="0">
                <a:solidFill>
                  <a:schemeClr val="bg1"/>
                </a:solidFill>
                <a:cs typeface="Arial" panose="020B0604020202020204" pitchFamily="34" charset="0"/>
              </a:rPr>
              <a:t>4</a:t>
            </a:r>
            <a:endParaRPr lang="zh-CN" altLang="en-US" sz="2000" dirty="0">
              <a:solidFill>
                <a:schemeClr val="bg1"/>
              </a:solidFill>
              <a:cs typeface="Montserrat" panose="00000500000000000000" pitchFamily="2" charset="0"/>
            </a:endParaRPr>
          </a:p>
        </p:txBody>
      </p:sp>
      <p:sp>
        <p:nvSpPr>
          <p:cNvPr id="29" name="文本框 28"/>
          <p:cNvSpPr txBox="1"/>
          <p:nvPr/>
        </p:nvSpPr>
        <p:spPr>
          <a:xfrm>
            <a:off x="8571575" y="1961976"/>
            <a:ext cx="2498745" cy="1316357"/>
          </a:xfrm>
          <a:prstGeom prst="rect">
            <a:avLst/>
          </a:prstGeom>
          <a:noFill/>
        </p:spPr>
        <p:txBody>
          <a:bodyPr wrap="square">
            <a:noAutofit/>
          </a:bodyPr>
          <a:lstStyle/>
          <a:p>
            <a:pPr>
              <a:lnSpc>
                <a:spcPct val="130000"/>
              </a:lnSpc>
            </a:pPr>
            <a:r>
              <a:rPr lang="en-US" altLang="zh-CN" sz="1200" dirty="0">
                <a:solidFill>
                  <a:schemeClr val="accent1"/>
                </a:solidFill>
                <a:cs typeface="Montserrat" panose="00000500000000000000" pitchFamily="2" charset="0"/>
              </a:rPr>
              <a:t> </a:t>
            </a:r>
            <a:r>
              <a:rPr lang="zh-CN" altLang="en-US" sz="1400" dirty="0">
                <a:solidFill>
                  <a:srgbClr val="000000"/>
                </a:solidFill>
                <a:cs typeface="Montserrat" panose="00000500000000000000" pitchFamily="2" charset="0"/>
              </a:rPr>
              <a:t>引导粉丝文化健康发展：打破对两类粉丝的认知偏见，助力公众理性看待粉丝文化，引导粉丝树立理性追星观。</a:t>
            </a:r>
            <a:endParaRPr lang="zh-CN" altLang="en-US" sz="1400" dirty="0">
              <a:solidFill>
                <a:srgbClr val="000000"/>
              </a:solidFill>
              <a:cs typeface="Montserrat" panose="00000500000000000000" pitchFamily="2" charset="0"/>
            </a:endParaRPr>
          </a:p>
        </p:txBody>
      </p:sp>
      <p:sp>
        <p:nvSpPr>
          <p:cNvPr id="30" name="文本框 29"/>
          <p:cNvSpPr txBox="1"/>
          <p:nvPr/>
        </p:nvSpPr>
        <p:spPr>
          <a:xfrm>
            <a:off x="8524942" y="4152756"/>
            <a:ext cx="2592049" cy="1096763"/>
          </a:xfrm>
          <a:prstGeom prst="rect">
            <a:avLst/>
          </a:prstGeom>
          <a:noFill/>
        </p:spPr>
        <p:txBody>
          <a:bodyPr wrap="square">
            <a:noAutofit/>
          </a:bodyPr>
          <a:lstStyle/>
          <a:p>
            <a:pPr>
              <a:lnSpc>
                <a:spcPct val="130000"/>
              </a:lnSpc>
            </a:pPr>
            <a:r>
              <a:rPr lang="zh-CN" altLang="en-US" sz="1400" dirty="0">
                <a:solidFill>
                  <a:srgbClr val="000000"/>
                </a:solidFill>
                <a:cs typeface="Montserrat" panose="00000500000000000000" pitchFamily="2" charset="0"/>
              </a:rPr>
              <a:t>推动产业协同发展：明晰两类偶像市场价值，为市场提供投资参考，促进虚拟与真实偶像差异化竞争、互补发展。</a:t>
            </a:r>
            <a:endParaRPr lang="zh-CN" altLang="en-US" sz="1400" dirty="0">
              <a:solidFill>
                <a:srgbClr val="000000"/>
              </a:solidFill>
              <a:cs typeface="Montserrat" panose="00000500000000000000" pitchFamily="2" charset="0"/>
            </a:endParaRPr>
          </a:p>
        </p:txBody>
      </p:sp>
      <p:pic>
        <p:nvPicPr>
          <p:cNvPr id="35" name="图片 34"/>
          <p:cNvPicPr>
            <a:picLocks noChangeAspect="1"/>
          </p:cNvPicPr>
          <p:nvPr/>
        </p:nvPicPr>
        <p:blipFill rotWithShape="1">
          <a:blip r:embed="rId3"/>
          <a:srcRect l="504" t="899" r="85489" b="57200"/>
          <a:stretch>
            <a:fillRect/>
          </a:stretch>
        </p:blipFill>
        <p:spPr>
          <a:xfrm>
            <a:off x="5180601" y="1736761"/>
            <a:ext cx="1927938" cy="3924967"/>
          </a:xfrm>
          <a:custGeom>
            <a:avLst/>
            <a:gdLst>
              <a:gd name="connsiteX0" fmla="*/ 226743 w 2857500"/>
              <a:gd name="connsiteY0" fmla="*/ 0 h 3808280"/>
              <a:gd name="connsiteX1" fmla="*/ 2630757 w 2857500"/>
              <a:gd name="connsiteY1" fmla="*/ 0 h 3808280"/>
              <a:gd name="connsiteX2" fmla="*/ 2857500 w 2857500"/>
              <a:gd name="connsiteY2" fmla="*/ 226743 h 3808280"/>
              <a:gd name="connsiteX3" fmla="*/ 2857500 w 2857500"/>
              <a:gd name="connsiteY3" fmla="*/ 3581539 h 3808280"/>
              <a:gd name="connsiteX4" fmla="*/ 2676454 w 2857500"/>
              <a:gd name="connsiteY4" fmla="*/ 3803676 h 3808280"/>
              <a:gd name="connsiteX5" fmla="*/ 2630777 w 2857500"/>
              <a:gd name="connsiteY5" fmla="*/ 3808280 h 3808280"/>
              <a:gd name="connsiteX6" fmla="*/ 226723 w 2857500"/>
              <a:gd name="connsiteY6" fmla="*/ 3808280 h 3808280"/>
              <a:gd name="connsiteX7" fmla="*/ 181048 w 2857500"/>
              <a:gd name="connsiteY7" fmla="*/ 3803676 h 3808280"/>
              <a:gd name="connsiteX8" fmla="*/ 0 w 2857500"/>
              <a:gd name="connsiteY8" fmla="*/ 3581539 h 3808280"/>
              <a:gd name="connsiteX9" fmla="*/ 0 w 2857500"/>
              <a:gd name="connsiteY9" fmla="*/ 226743 h 3808280"/>
              <a:gd name="connsiteX10" fmla="*/ 226743 w 2857500"/>
              <a:gd name="connsiteY10" fmla="*/ 0 h 380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7500" h="3808280">
                <a:moveTo>
                  <a:pt x="226743" y="0"/>
                </a:moveTo>
                <a:lnTo>
                  <a:pt x="2630757" y="0"/>
                </a:lnTo>
                <a:cubicBezTo>
                  <a:pt x="2755985" y="0"/>
                  <a:pt x="2857500" y="101516"/>
                  <a:pt x="2857500" y="226743"/>
                </a:cubicBezTo>
                <a:lnTo>
                  <a:pt x="2857500" y="3581539"/>
                </a:lnTo>
                <a:cubicBezTo>
                  <a:pt x="2857500" y="3691113"/>
                  <a:pt x="2779777" y="3782533"/>
                  <a:pt x="2676454" y="3803676"/>
                </a:cubicBezTo>
                <a:lnTo>
                  <a:pt x="2630777" y="3808280"/>
                </a:lnTo>
                <a:lnTo>
                  <a:pt x="226723" y="3808280"/>
                </a:lnTo>
                <a:lnTo>
                  <a:pt x="181048" y="3803676"/>
                </a:lnTo>
                <a:cubicBezTo>
                  <a:pt x="77724" y="3782533"/>
                  <a:pt x="0" y="3691113"/>
                  <a:pt x="0" y="3581539"/>
                </a:cubicBezTo>
                <a:lnTo>
                  <a:pt x="0" y="226743"/>
                </a:lnTo>
                <a:cubicBezTo>
                  <a:pt x="0" y="101516"/>
                  <a:pt x="101516" y="0"/>
                  <a:pt x="226743" y="0"/>
                </a:cubicBezTo>
                <a:close/>
              </a:path>
            </a:pathLst>
          </a:custGeom>
          <a:effectLst>
            <a:outerShdw blurRad="393700" dist="165100" dir="5400000" sx="91000" sy="91000" algn="t" rotWithShape="0">
              <a:schemeClr val="accent3">
                <a:lumMod val="50000"/>
                <a:alpha val="42000"/>
              </a:scheme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矩形 13"/>
          <p:cNvSpPr/>
          <p:nvPr/>
        </p:nvSpPr>
        <p:spPr>
          <a:xfrm>
            <a:off x="717177" y="1828800"/>
            <a:ext cx="10757647" cy="4397188"/>
          </a:xfrm>
          <a:prstGeom prst="rect">
            <a:avLst/>
          </a:prstGeom>
          <a:solidFill>
            <a:schemeClr val="bg1"/>
          </a:solidFill>
          <a:ln>
            <a:solidFill>
              <a:srgbClr val="BE918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ontserrat" panose="00000500000000000000" pitchFamily="2" charset="0"/>
            </a:endParaRPr>
          </a:p>
        </p:txBody>
      </p:sp>
      <p:sp>
        <p:nvSpPr>
          <p:cNvPr id="8" name="文本框 7"/>
          <p:cNvSpPr txBox="1"/>
          <p:nvPr/>
        </p:nvSpPr>
        <p:spPr>
          <a:xfrm>
            <a:off x="4127541" y="4021693"/>
            <a:ext cx="4094480" cy="768350"/>
          </a:xfrm>
          <a:prstGeom prst="rect">
            <a:avLst/>
          </a:prstGeom>
          <a:noFill/>
        </p:spPr>
        <p:txBody>
          <a:bodyPr vert="horz" wrap="none" rtlCol="0">
            <a:spAutoFit/>
          </a:bodyPr>
          <a:lstStyle>
            <a:defPPr>
              <a:defRPr lang="zh-CN"/>
            </a:defPPr>
            <a:lvl1pPr algn="ctr">
              <a:defRPr sz="6000">
                <a:gradFill flip="none" rotWithShape="1">
                  <a:gsLst>
                    <a:gs pos="0">
                      <a:srgbClr val="EFC79E"/>
                    </a:gs>
                    <a:gs pos="100000">
                      <a:srgbClr val="BE9182"/>
                    </a:gs>
                  </a:gsLst>
                  <a:lin ang="2700000" scaled="1"/>
                  <a:tileRect/>
                </a:gradFill>
                <a:latin typeface="+mj-ea"/>
                <a:ea typeface="+mj-ea"/>
              </a:defRPr>
            </a:lvl1pPr>
          </a:lstStyle>
          <a:p>
            <a:r>
              <a:rPr lang="zh-CN" altLang="en-US" sz="4400" dirty="0">
                <a:gradFill flip="none" rotWithShape="1">
                  <a:gsLst>
                    <a:gs pos="0">
                      <a:srgbClr val="EFC79E"/>
                    </a:gs>
                    <a:gs pos="100000">
                      <a:srgbClr val="BE9182"/>
                    </a:gs>
                  </a:gsLst>
                  <a:lin ang="2700000" scaled="1"/>
                  <a:tileRect/>
                </a:gradFill>
                <a:cs typeface="Montserrat" panose="00000500000000000000" pitchFamily="2" charset="0"/>
              </a:rPr>
              <a:t>数据收集与处理</a:t>
            </a:r>
            <a:endParaRPr lang="zh-CN" altLang="en-US">
              <a:cs typeface="Montserrat" panose="00000500000000000000" pitchFamily="2" charset="0"/>
            </a:endParaRPr>
          </a:p>
        </p:txBody>
      </p:sp>
      <p:sp>
        <p:nvSpPr>
          <p:cNvPr id="11" name="文本框 10"/>
          <p:cNvSpPr txBox="1"/>
          <p:nvPr/>
        </p:nvSpPr>
        <p:spPr>
          <a:xfrm>
            <a:off x="4697740" y="2801460"/>
            <a:ext cx="2796611" cy="923330"/>
          </a:xfrm>
          <a:prstGeom prst="rect">
            <a:avLst/>
          </a:prstGeom>
          <a:noFill/>
        </p:spPr>
        <p:txBody>
          <a:bodyPr wrap="square">
            <a:spAutoFit/>
          </a:bodyPr>
          <a:lstStyle/>
          <a:p>
            <a:pPr algn="ctr"/>
            <a:r>
              <a:rPr lang="en-US" altLang="zh-CN" sz="5400" dirty="0">
                <a:gradFill>
                  <a:gsLst>
                    <a:gs pos="0">
                      <a:srgbClr val="BE9182"/>
                    </a:gs>
                    <a:gs pos="100000">
                      <a:srgbClr val="EFC79E"/>
                    </a:gs>
                  </a:gsLst>
                  <a:lin ang="5400000" scaled="1"/>
                </a:gradFill>
                <a:effectLst/>
                <a:ea typeface="+mj-ea"/>
                <a:cs typeface="Montserrat" panose="00000500000000000000" pitchFamily="2" charset="0"/>
              </a:rPr>
              <a:t>02.</a:t>
            </a:r>
            <a:endParaRPr lang="zh-CN" altLang="en-US" sz="5400" dirty="0">
              <a:gradFill>
                <a:gsLst>
                  <a:gs pos="0">
                    <a:srgbClr val="BE9182"/>
                  </a:gs>
                  <a:gs pos="100000">
                    <a:srgbClr val="EFC79E"/>
                  </a:gs>
                </a:gsLst>
                <a:lin ang="5400000" scaled="1"/>
              </a:gradFill>
              <a:effectLst/>
              <a:ea typeface="+mj-ea"/>
              <a:cs typeface="Montserrat" panose="00000500000000000000" pitchFamily="2" charset="0"/>
            </a:endParaRPr>
          </a:p>
        </p:txBody>
      </p:sp>
      <p:pic>
        <p:nvPicPr>
          <p:cNvPr id="13" name="图片 12"/>
          <p:cNvPicPr>
            <a:picLocks noChangeAspect="1"/>
          </p:cNvPicPr>
          <p:nvPr/>
        </p:nvPicPr>
        <p:blipFill>
          <a:blip r:embed="rId1"/>
          <a:srcRect l="32338" b="53176"/>
          <a:stretch>
            <a:fillRect/>
          </a:stretch>
        </p:blipFill>
        <p:spPr>
          <a:xfrm>
            <a:off x="0" y="5002308"/>
            <a:ext cx="2875372" cy="1855692"/>
          </a:xfrm>
          <a:custGeom>
            <a:avLst/>
            <a:gdLst>
              <a:gd name="connsiteX0" fmla="*/ 0 w 2875372"/>
              <a:gd name="connsiteY0" fmla="*/ 0 h 1855692"/>
              <a:gd name="connsiteX1" fmla="*/ 2875372 w 2875372"/>
              <a:gd name="connsiteY1" fmla="*/ 0 h 1855692"/>
              <a:gd name="connsiteX2" fmla="*/ 2875372 w 2875372"/>
              <a:gd name="connsiteY2" fmla="*/ 1855692 h 1855692"/>
              <a:gd name="connsiteX3" fmla="*/ 0 w 2875372"/>
              <a:gd name="connsiteY3" fmla="*/ 1855692 h 1855692"/>
            </a:gdLst>
            <a:ahLst/>
            <a:cxnLst>
              <a:cxn ang="0">
                <a:pos x="connsiteX0" y="connsiteY0"/>
              </a:cxn>
              <a:cxn ang="0">
                <a:pos x="connsiteX1" y="connsiteY1"/>
              </a:cxn>
              <a:cxn ang="0">
                <a:pos x="connsiteX2" y="connsiteY2"/>
              </a:cxn>
              <a:cxn ang="0">
                <a:pos x="connsiteX3" y="connsiteY3"/>
              </a:cxn>
            </a:cxnLst>
            <a:rect l="l" t="t" r="r" b="b"/>
            <a:pathLst>
              <a:path w="2875372" h="1855692">
                <a:moveTo>
                  <a:pt x="0" y="0"/>
                </a:moveTo>
                <a:lnTo>
                  <a:pt x="2875372" y="0"/>
                </a:lnTo>
                <a:lnTo>
                  <a:pt x="2875372" y="1855692"/>
                </a:lnTo>
                <a:lnTo>
                  <a:pt x="0" y="1855692"/>
                </a:lnTo>
                <a:close/>
              </a:path>
            </a:pathLst>
          </a:custGeom>
        </p:spPr>
      </p:pic>
      <p:pic>
        <p:nvPicPr>
          <p:cNvPr id="87" name="图片 86" descr="图片包含 游戏机, 刀&#10;&#10;描述已自动生成"/>
          <p:cNvPicPr>
            <a:picLocks noChangeAspect="1"/>
          </p:cNvPicPr>
          <p:nvPr/>
        </p:nvPicPr>
        <p:blipFill>
          <a:blip r:embed="rId2"/>
          <a:srcRect l="21597" t="30204" r="16226"/>
          <a:stretch>
            <a:fillRect/>
          </a:stretch>
        </p:blipFill>
        <p:spPr>
          <a:xfrm>
            <a:off x="4259910" y="4350069"/>
            <a:ext cx="8334697" cy="2993257"/>
          </a:xfrm>
          <a:custGeom>
            <a:avLst/>
            <a:gdLst>
              <a:gd name="connsiteX0" fmla="*/ 10167984 w 10167984"/>
              <a:gd name="connsiteY0" fmla="*/ 0 h 3651649"/>
              <a:gd name="connsiteX1" fmla="*/ 10167984 w 10167984"/>
              <a:gd name="connsiteY1" fmla="*/ 3651649 h 3651649"/>
              <a:gd name="connsiteX2" fmla="*/ 0 w 10167984"/>
              <a:gd name="connsiteY2" fmla="*/ 3651649 h 3651649"/>
              <a:gd name="connsiteX3" fmla="*/ 257502 w 10167984"/>
              <a:gd name="connsiteY3" fmla="*/ 3582763 h 3651649"/>
              <a:gd name="connsiteX4" fmla="*/ 2637632 w 10167984"/>
              <a:gd name="connsiteY4" fmla="*/ 2117034 h 3651649"/>
              <a:gd name="connsiteX5" fmla="*/ 5031208 w 10167984"/>
              <a:gd name="connsiteY5" fmla="*/ 1767410 h 3651649"/>
              <a:gd name="connsiteX6" fmla="*/ 7142397 w 10167984"/>
              <a:gd name="connsiteY6" fmla="*/ 1350551 h 3651649"/>
              <a:gd name="connsiteX7" fmla="*/ 8043349 w 10167984"/>
              <a:gd name="connsiteY7" fmla="*/ 1068163 h 3651649"/>
              <a:gd name="connsiteX8" fmla="*/ 8433314 w 10167984"/>
              <a:gd name="connsiteY8" fmla="*/ 705093 h 3651649"/>
              <a:gd name="connsiteX9" fmla="*/ 8944302 w 10167984"/>
              <a:gd name="connsiteY9" fmla="*/ 664751 h 3651649"/>
              <a:gd name="connsiteX10" fmla="*/ 9495632 w 10167984"/>
              <a:gd name="connsiteY10" fmla="*/ 409257 h 3651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67984" h="3651649">
                <a:moveTo>
                  <a:pt x="10167984" y="0"/>
                </a:moveTo>
                <a:lnTo>
                  <a:pt x="10167984" y="3651649"/>
                </a:lnTo>
                <a:lnTo>
                  <a:pt x="0" y="3651649"/>
                </a:lnTo>
                <a:lnTo>
                  <a:pt x="257502" y="3582763"/>
                </a:lnTo>
                <a:lnTo>
                  <a:pt x="2637632" y="2117034"/>
                </a:lnTo>
                <a:lnTo>
                  <a:pt x="5031208" y="1767410"/>
                </a:lnTo>
                <a:lnTo>
                  <a:pt x="7142397" y="1350551"/>
                </a:lnTo>
                <a:lnTo>
                  <a:pt x="8043349" y="1068163"/>
                </a:lnTo>
                <a:lnTo>
                  <a:pt x="8433314" y="705093"/>
                </a:lnTo>
                <a:lnTo>
                  <a:pt x="8944302" y="664751"/>
                </a:lnTo>
                <a:lnTo>
                  <a:pt x="9495632" y="409257"/>
                </a:lnTo>
                <a:close/>
              </a:path>
            </a:pathLst>
          </a:custGeom>
        </p:spPr>
      </p:pic>
      <p:pic>
        <p:nvPicPr>
          <p:cNvPr id="7" name="图片 6"/>
          <p:cNvPicPr>
            <a:picLocks noChangeAspect="1"/>
          </p:cNvPicPr>
          <p:nvPr/>
        </p:nvPicPr>
        <p:blipFill rotWithShape="1">
          <a:blip r:embed="rId3"/>
          <a:srcRect r="24892" b="41298"/>
          <a:stretch>
            <a:fillRect/>
          </a:stretch>
        </p:blipFill>
        <p:spPr>
          <a:xfrm>
            <a:off x="3180" y="-34045"/>
            <a:ext cx="12591462" cy="4384186"/>
          </a:xfrm>
          <a:prstGeom prst="rect">
            <a:avLst/>
          </a:prstGeom>
        </p:spPr>
      </p:pic>
    </p:spTree>
  </p:cSld>
  <p:clrMapOvr>
    <a:masterClrMapping/>
  </p:clrMapOvr>
</p:sld>
</file>

<file path=ppt/tags/tag1.xml><?xml version="1.0" encoding="utf-8"?>
<p:tagLst xmlns:p="http://schemas.openxmlformats.org/presentationml/2006/main">
  <p:tag name="PA" val="v5.2.10"/>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42_5*n_h_h_f*1_2_1_1"/>
  <p:tag name="KSO_WM_TEMPLATE_CATEGORY" val="diagram"/>
  <p:tag name="KSO_WM_TEMPLATE_INDEX" val="20231642"/>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114"/>
  <p:tag name="KSO_WM_DIAGRAM_GROUP_CODE" val="n1-1"/>
  <p:tag name="KSO_WM_UNIT_TYPE" val="n_h_h_f"/>
  <p:tag name="KSO_WM_UNIT_INDEX" val="1_2_1_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8999999761581421},{&quot;brightness&quot;:0,&quot;colorType&quot;:1,&quot;foreColorIndex&quot;:2,&quot;pos&quot;:1,&quot;transparency&quot;:1}],&quot;type&quot;:3},&quot;glow&quot;:{&quot;colorType&quot;:0},&quot;line&quot;:{&quot;gradient&quot;:[{&quot;brightness&quot;:0,&quot;colorType&quot;:1,&quot;foreColorIndex&quot;:14,&quot;pos&quot;:0,&quot;transparency&quot;:1},{&quot;brightness&quot;:0,&quot;colorType&quot;:1,&quot;foreColorIndex&quot;:6,&quot;pos&quot;:1,&quot;transparency&quot;:0.5}],&quot;type&quot;:2},&quot;shadow&quot;:{&quot;brightness&quot;:0,&quot;colorType&quot;:2,&quot;rgb&quot;:&quot;#000000&quot;,&quot;transparency&quot;:0.6000000238418579},&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输入你的项正文，文字是您思想的提炼，请尽量言简意赅的阐述观点"/>
  <p:tag name="KSO_WM_UNIT_FILL_TYPE" val="3"/>
  <p:tag name="KSO_WM_UNIT_TEXT_FILL_FORE_SCHEMECOLOR_INDEX" val="1"/>
  <p:tag name="KSO_WM_UNIT_TEXT_FILL_TYPE" val="1"/>
  <p:tag name="KSO_WM_UNIT_LINE_FORE_SCHEMECOLOR_INDEX" val="5"/>
  <p:tag name="KSO_WM_UNIT_USESOURCEFORMAT_APPLY"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42_5*n_h_i*1_1_2"/>
  <p:tag name="KSO_WM_TEMPLATE_CATEGORY" val="diagram"/>
  <p:tag name="KSO_WM_TEMPLATE_INDEX" val="20231642"/>
  <p:tag name="KSO_WM_UNIT_LAYERLEVEL" val="1_1_1"/>
  <p:tag name="KSO_WM_TAG_VERSION" val="3.0"/>
  <p:tag name="KSO_WM_DIAGRAM_VERSION" val="3"/>
  <p:tag name="KSO_WM_DIAGRAM_COLOR_TRICK" val="1"/>
  <p:tag name="KSO_WM_DIAGRAM_COLOR_TEXT_CAN_REMOVE" val="n"/>
  <p:tag name="KSO_WM_DIAGRAM_GROUP_CODE" val="n1-1"/>
  <p:tag name="KSO_WM_UNIT_TYPE" val="n_h_i"/>
  <p:tag name="KSO_WM_UNIT_INDEX" val="1_1_2"/>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800000011920929},{&quot;brightness&quot;:0,&quot;colorType&quot;:1,&quot;foreColorIndex&quot;:5,&quot;pos&quot;:1,&quot;transparency&quot;:0.800000011920929}],&quot;type&quot;:3},&quot;glow&quot;:{&quot;colorType&quot;:0},&quot;line&quot;:{&quot;type&quot;:0},&quot;shadow&quot;:{&quot;brightness&quot;:0,&quot;colorType&quot;:2,&quot;rgb&quot;:&quot;#000000&quot;,&quot;transparency&quot;:0.600000023841857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3"/>
  <p:tag name="KSO_WM_UNIT_TEXT_FILL_FORE_SCHEMECOLOR_INDEX" val="2"/>
  <p:tag name="KSO_WM_UNIT_TEXT_FILL_TYPE" val="1"/>
  <p:tag name="KSO_WM_UNIT_USESOURCEFORMAT_APPLY" val="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42_5*n_h_i*1_1_1"/>
  <p:tag name="KSO_WM_TEMPLATE_CATEGORY" val="diagram"/>
  <p:tag name="KSO_WM_TEMPLATE_INDEX" val="20231642"/>
  <p:tag name="KSO_WM_UNIT_LAYERLEVEL" val="1_1_1"/>
  <p:tag name="KSO_WM_TAG_VERSION" val="3.0"/>
  <p:tag name="KSO_WM_DIAGRAM_VERSION" val="3"/>
  <p:tag name="KSO_WM_DIAGRAM_COLOR_TRICK" val="1"/>
  <p:tag name="KSO_WM_DIAGRAM_COLOR_TEXT_CAN_REMOVE" val="n"/>
  <p:tag name="KSO_WM_DIAGRAM_GROUP_CODE" val="n1-1"/>
  <p:tag name="KSO_WM_UNIT_TYPE" val="n_h_i"/>
  <p:tag name="KSO_WM_UNIT_INDEX" val="1_1_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quot;brightness&quot;:0,&quot;colorType&quot;:1,&quot;foreColorIndex&quot;:5,&quot;pos&quot;:1,&quot;transparency&quot;:0}],&quot;type&quot;:3},&quot;glow&quot;:{&quot;colorType&quot;:0},&quot;line&quot;:{&quot;type&quot;:0},&quot;shadow&quot;:{&quot;brightness&quot;:0,&quot;colorType&quot;:2,&quot;rgb&quot;:&quot;#000000&quot;,&quot;transparency&quot;:0.600000023841857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3"/>
  <p:tag name="KSO_WM_UNIT_TEXT_FILL_FORE_SCHEMECOLOR_INDEX" val="2"/>
  <p:tag name="KSO_WM_UNIT_TEXT_FILL_TYPE" val="1"/>
  <p:tag name="KSO_WM_UNIT_USESOURCEFORMAT_APPLY" val="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n_h_h_i"/>
  <p:tag name="KSO_WM_UNIT_INDEX" val="1_2_1_1"/>
  <p:tag name="KSO_WM_UNIT_ID" val="diagram20231642_5*n_h_h_i*1_2_1_1"/>
  <p:tag name="KSO_WM_TEMPLATE_CATEGORY" val="diagram"/>
  <p:tag name="KSO_WM_TEMPLATE_INDEX" val="20231642"/>
  <p:tag name="KSO_WM_UNIT_LAYERLEVEL" val="1_1_1_1"/>
  <p:tag name="KSO_WM_TAG_VERSION" val="3.0"/>
  <p:tag name="KSO_WM_UNIT_TEXT_FILL_FORE_SCHEMECOLOR_INDEX_BRIGHTNESS" val="0.15"/>
  <p:tag name="KSO_WM_DIAGRAM_VERSION" val="3"/>
  <p:tag name="KSO_WM_DIAGRAM_COLOR_TRICK" val="1"/>
  <p:tag name="KSO_WM_DIAGRAM_COLOR_TEXT_CAN_REMOVE" val="n"/>
  <p:tag name="KSO_WM_DIAGRAM_GROUP_CODE" val="n1-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quot;brightness&quot;:0,&quot;colorType&quot;:1,&quot;foreColorIndex&quot;:5,&quot;pos&quot;:1,&quot;transparency&quot;:0}],&quot;type&quot;:3},&quot;glow&quot;:{&quot;colorType&quot;:0},&quot;line&quot;:{&quot;type&quot;:0},&quot;shadow&quot;:{&quot;brightness&quot;:0.6000000238418579,&quot;colorType&quot;:1,&quot;foreColorIndex&quot;:5,&quot;transparency&quot;:0.600000023841857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SHADOW_SCHEMECOLOR_INDEX" val="5"/>
  <p:tag name="KSO_WM_UNIT_USESOURCEFORMAT_APPLY"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n_h_h_i"/>
  <p:tag name="KSO_WM_UNIT_INDEX" val="1_2_3_1"/>
  <p:tag name="KSO_WM_UNIT_ID" val="diagram20231642_5*n_h_h_i*1_2_3_1"/>
  <p:tag name="KSO_WM_TEMPLATE_CATEGORY" val="diagram"/>
  <p:tag name="KSO_WM_TEMPLATE_INDEX" val="20231642"/>
  <p:tag name="KSO_WM_UNIT_LAYERLEVEL" val="1_1_1_1"/>
  <p:tag name="KSO_WM_TAG_VERSION" val="3.0"/>
  <p:tag name="KSO_WM_UNIT_TEXT_FILL_FORE_SCHEMECOLOR_INDEX_BRIGHTNESS" val="0.15"/>
  <p:tag name="KSO_WM_DIAGRAM_VERSION" val="3"/>
  <p:tag name="KSO_WM_DIAGRAM_COLOR_TRICK" val="1"/>
  <p:tag name="KSO_WM_DIAGRAM_COLOR_TEXT_CAN_REMOVE" val="n"/>
  <p:tag name="KSO_WM_DIAGRAM_GROUP_CODE" val="n1-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quot;brightness&quot;:0,&quot;colorType&quot;:1,&quot;foreColorIndex&quot;:5,&quot;pos&quot;:1,&quot;transparency&quot;:0}],&quot;type&quot;:3},&quot;glow&quot;:{&quot;colorType&quot;:0},&quot;line&quot;:{&quot;type&quot;:0},&quot;shadow&quot;:{&quot;brightness&quot;:0.6000000238418579,&quot;colorType&quot;:1,&quot;foreColorIndex&quot;:5,&quot;transparency&quot;:0.600000023841857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SHADOW_SCHEMECOLOR_INDEX" val="7"/>
  <p:tag name="KSO_WM_UNIT_USESOURCEFORMAT_APPLY" val="1"/>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n_h_h_i"/>
  <p:tag name="KSO_WM_UNIT_INDEX" val="1_2_5_1"/>
  <p:tag name="KSO_WM_UNIT_ID" val="diagram20231642_5*n_h_h_i*1_2_5_1"/>
  <p:tag name="KSO_WM_TEMPLATE_CATEGORY" val="diagram"/>
  <p:tag name="KSO_WM_TEMPLATE_INDEX" val="20231642"/>
  <p:tag name="KSO_WM_UNIT_LAYERLEVEL" val="1_1_1_1"/>
  <p:tag name="KSO_WM_TAG_VERSION" val="3.0"/>
  <p:tag name="KSO_WM_UNIT_TEXT_FILL_FORE_SCHEMECOLOR_INDEX_BRIGHTNESS" val="0.15"/>
  <p:tag name="KSO_WM_DIAGRAM_VERSION" val="3"/>
  <p:tag name="KSO_WM_DIAGRAM_COLOR_TRICK" val="1"/>
  <p:tag name="KSO_WM_DIAGRAM_COLOR_TEXT_CAN_REMOVE" val="n"/>
  <p:tag name="KSO_WM_DIAGRAM_GROUP_CODE" val="n1-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quot;brightness&quot;:0,&quot;colorType&quot;:1,&quot;foreColorIndex&quot;:5,&quot;pos&quot;:1,&quot;transparency&quot;:0}],&quot;type&quot;:3},&quot;glow&quot;:{&quot;colorType&quot;:0},&quot;line&quot;:{&quot;type&quot;:0},&quot;shadow&quot;:{&quot;brightness&quot;:0.6000000238418579,&quot;colorType&quot;:1,&quot;foreColorIndex&quot;:5,&quot;transparency&quot;:0.600000023841857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SHADOW_SCHEMECOLOR_INDEX" val="9"/>
  <p:tag name="KSO_WM_UNIT_USESOURCEFORMAT_APPLY"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n_h_h_i"/>
  <p:tag name="KSO_WM_UNIT_INDEX" val="1_2_2_1"/>
  <p:tag name="KSO_WM_UNIT_ID" val="diagram20231642_5*n_h_h_i*1_2_2_1"/>
  <p:tag name="KSO_WM_TEMPLATE_CATEGORY" val="diagram"/>
  <p:tag name="KSO_WM_TEMPLATE_INDEX" val="20231642"/>
  <p:tag name="KSO_WM_UNIT_LAYERLEVEL" val="1_1_1_1"/>
  <p:tag name="KSO_WM_TAG_VERSION" val="3.0"/>
  <p:tag name="KSO_WM_UNIT_TEXT_FILL_FORE_SCHEMECOLOR_INDEX_BRIGHTNESS" val="0.15"/>
  <p:tag name="KSO_WM_DIAGRAM_VERSION" val="3"/>
  <p:tag name="KSO_WM_DIAGRAM_COLOR_TRICK" val="1"/>
  <p:tag name="KSO_WM_DIAGRAM_COLOR_TEXT_CAN_REMOVE" val="n"/>
  <p:tag name="KSO_WM_DIAGRAM_GROUP_CODE" val="n1-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quot;brightness&quot;:0,&quot;colorType&quot;:1,&quot;foreColorIndex&quot;:5,&quot;pos&quot;:1,&quot;transparency&quot;:0}],&quot;type&quot;:3},&quot;glow&quot;:{&quot;colorType&quot;:0},&quot;line&quot;:{&quot;type&quot;:0},&quot;shadow&quot;:{&quot;brightness&quot;:0.6000000238418579,&quot;colorType&quot;:1,&quot;foreColorIndex&quot;:5,&quot;transparency&quot;:0.600000023841857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SHADOW_SCHEMECOLOR_INDEX" val="6"/>
  <p:tag name="KSO_WM_UNIT_USESOURCEFORMAT_APPLY"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n_h_h_i"/>
  <p:tag name="KSO_WM_UNIT_INDEX" val="1_2_6_1"/>
  <p:tag name="KSO_WM_UNIT_ID" val="diagram20231642_5*n_h_h_i*1_2_6_1"/>
  <p:tag name="KSO_WM_TEMPLATE_CATEGORY" val="diagram"/>
  <p:tag name="KSO_WM_TEMPLATE_INDEX" val="20231642"/>
  <p:tag name="KSO_WM_UNIT_LAYERLEVEL" val="1_1_1_1"/>
  <p:tag name="KSO_WM_TAG_VERSION" val="3.0"/>
  <p:tag name="KSO_WM_UNIT_TEXT_FILL_FORE_SCHEMECOLOR_INDEX_BRIGHTNESS" val="0.15"/>
  <p:tag name="KSO_WM_DIAGRAM_VERSION" val="3"/>
  <p:tag name="KSO_WM_DIAGRAM_COLOR_TRICK" val="1"/>
  <p:tag name="KSO_WM_DIAGRAM_COLOR_TEXT_CAN_REMOVE" val="n"/>
  <p:tag name="KSO_WM_DIAGRAM_GROUP_CODE" val="n1-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quot;brightness&quot;:0,&quot;colorType&quot;:1,&quot;foreColorIndex&quot;:5,&quot;pos&quot;:1,&quot;transparency&quot;:0}],&quot;type&quot;:3},&quot;glow&quot;:{&quot;colorType&quot;:0},&quot;line&quot;:{&quot;type&quot;:0},&quot;shadow&quot;:{&quot;brightness&quot;:0.6000000238418579,&quot;colorType&quot;:1,&quot;foreColorIndex&quot;:5,&quot;transparency&quot;:0.600000023841857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SHADOW_SCHEMECOLOR_INDEX" val="10"/>
  <p:tag name="KSO_WM_UNIT_USESOURCEFORMAT_APPLY"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n_h_h_i"/>
  <p:tag name="KSO_WM_UNIT_INDEX" val="1_2_4_1"/>
  <p:tag name="KSO_WM_UNIT_ID" val="diagram20231642_5*n_h_h_i*1_2_4_1"/>
  <p:tag name="KSO_WM_TEMPLATE_CATEGORY" val="diagram"/>
  <p:tag name="KSO_WM_TEMPLATE_INDEX" val="20231642"/>
  <p:tag name="KSO_WM_UNIT_LAYERLEVEL" val="1_1_1_1"/>
  <p:tag name="KSO_WM_TAG_VERSION" val="3.0"/>
  <p:tag name="KSO_WM_UNIT_TEXT_FILL_FORE_SCHEMECOLOR_INDEX_BRIGHTNESS" val="0.15"/>
  <p:tag name="KSO_WM_DIAGRAM_VERSION" val="3"/>
  <p:tag name="KSO_WM_DIAGRAM_COLOR_TRICK" val="1"/>
  <p:tag name="KSO_WM_DIAGRAM_COLOR_TEXT_CAN_REMOVE" val="n"/>
  <p:tag name="KSO_WM_DIAGRAM_GROUP_CODE" val="n1-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quot;brightness&quot;:0,&quot;colorType&quot;:1,&quot;foreColorIndex&quot;:5,&quot;pos&quot;:1,&quot;transparency&quot;:0}],&quot;type&quot;:3},&quot;glow&quot;:{&quot;colorType&quot;:0},&quot;line&quot;:{&quot;type&quot;:0},&quot;shadow&quot;:{&quot;brightness&quot;:0.6000000238418579,&quot;colorType&quot;:1,&quot;foreColorIndex&quot;:5,&quot;transparency&quot;:0.600000023841857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SHADOW_SCHEMECOLOR_INDEX" val="8"/>
  <p:tag name="KSO_WM_UNIT_USESOURCEFORMAT_APPLY" val="1"/>
</p:tagLst>
</file>

<file path=ppt/tags/tag19.xml><?xml version="1.0" encoding="utf-8"?>
<p:tagLst xmlns:p="http://schemas.openxmlformats.org/presentationml/2006/main">
  <p:tag name="KSO_WM_SLIDE_ID" val="diagram20231642_5"/>
  <p:tag name="KSO_WM_TEMPLATE_SUBCATEGORY" val="0"/>
  <p:tag name="KSO_WM_TEMPLATE_MASTER_TYPE" val="0"/>
  <p:tag name="KSO_WM_TEMPLATE_COLOR_TYPE" val="0"/>
  <p:tag name="KSO_WM_SLIDE_ITEM_CNT" val="6"/>
  <p:tag name="KSO_WM_SLIDE_INDEX" val="5"/>
  <p:tag name="KSO_WM_TAG_VERSION" val="3.0"/>
  <p:tag name="KSO_WM_BEAUTIFY_FLAG" val="#wm#"/>
  <p:tag name="KSO_WM_TEMPLATE_CATEGORY" val="diagram"/>
  <p:tag name="KSO_WM_TEMPLATE_INDEX" val="20231642"/>
  <p:tag name="KSO_WM_SLIDE_TYPE" val="text"/>
  <p:tag name="KSO_WM_SLIDE_SUBTYPE" val="diag"/>
  <p:tag name="KSO_WM_SLIDE_SIZE" val="840.1*373.65"/>
  <p:tag name="KSO_WM_SLIDE_POSITION" val="49.75*126.15"/>
  <p:tag name="KSO_WM_SLIDE_LAYOUT" val="a_n"/>
  <p:tag name="KSO_WM_SLIDE_LAYOUT_CNT" val="1_1"/>
  <p:tag name="KSO_WM_SPECIAL_SOURCE" val="bdnull"/>
  <p:tag name="KSO_WM_DIAGRAM_GROUP_CODE" val="n1-1"/>
  <p:tag name="KSO_WM_SLIDE_DIAGTYPE" val="n"/>
</p:tagLst>
</file>

<file path=ppt/tags/tag2.xml><?xml version="1.0" encoding="utf-8"?>
<p:tagLst xmlns:p="http://schemas.openxmlformats.org/presentationml/2006/main">
  <p:tag name="PA" val="v5.2.10"/>
</p:tagLst>
</file>

<file path=ppt/tags/tag20.xml><?xml version="1.0" encoding="utf-8"?>
<p:tagLst xmlns:p="http://schemas.openxmlformats.org/presentationml/2006/main">
  <p:tag name="PA" val="v5.2.10"/>
</p:tagLst>
</file>

<file path=ppt/tags/tag21.xml><?xml version="1.0" encoding="utf-8"?>
<p:tagLst xmlns:p="http://schemas.openxmlformats.org/presentationml/2006/main">
  <p:tag name="PA" val="v5.2.10"/>
</p:tagLst>
</file>

<file path=ppt/tags/tag22.xml><?xml version="1.0" encoding="utf-8"?>
<p:tagLst xmlns:p="http://schemas.openxmlformats.org/presentationml/2006/main">
  <p:tag name="PA" val="v5.2.10"/>
</p:tagLst>
</file>

<file path=ppt/tags/tag23.xml><?xml version="1.0" encoding="utf-8"?>
<p:tagLst xmlns:p="http://schemas.openxmlformats.org/presentationml/2006/main">
  <p:tag name="PA" val="v5.2.10"/>
</p:tagLst>
</file>

<file path=ppt/tags/tag24.xml><?xml version="1.0" encoding="utf-8"?>
<p:tagLst xmlns:p="http://schemas.openxmlformats.org/presentationml/2006/main">
  <p:tag name="PA" val="v5.2.10"/>
</p:tagLst>
</file>

<file path=ppt/tags/tag25.xml><?xml version="1.0" encoding="utf-8"?>
<p:tagLst xmlns:p="http://schemas.openxmlformats.org/presentationml/2006/main">
  <p:tag name="PA" val="v5.2.10"/>
</p:tagLst>
</file>

<file path=ppt/tags/tag26.xml><?xml version="1.0" encoding="utf-8"?>
<p:tagLst xmlns:p="http://schemas.openxmlformats.org/presentationml/2006/main">
  <p:tag name="PA" val="v5.2.10"/>
</p:tagLst>
</file>

<file path=ppt/tags/tag27.xml><?xml version="1.0" encoding="utf-8"?>
<p:tagLst xmlns:p="http://schemas.openxmlformats.org/presentationml/2006/main">
  <p:tag name="PA" val="v5.2.10"/>
</p:tagLst>
</file>

<file path=ppt/tags/tag28.xml><?xml version="1.0" encoding="utf-8"?>
<p:tagLst xmlns:p="http://schemas.openxmlformats.org/presentationml/2006/main">
  <p:tag name="PA" val="v5.2.10"/>
</p:tagLst>
</file>

<file path=ppt/tags/tag29.xml><?xml version="1.0" encoding="utf-8"?>
<p:tagLst xmlns:p="http://schemas.openxmlformats.org/presentationml/2006/main">
  <p:tag name="PA" val="v5.2.10"/>
</p:tagLst>
</file>

<file path=ppt/tags/tag3.xml><?xml version="1.0" encoding="utf-8"?>
<p:tagLst xmlns:p="http://schemas.openxmlformats.org/presentationml/2006/main">
  <p:tag name="PA" val="v5.2.10"/>
</p:tagLst>
</file>

<file path=ppt/tags/tag30.xml><?xml version="1.0" encoding="utf-8"?>
<p:tagLst xmlns:p="http://schemas.openxmlformats.org/presentationml/2006/main">
  <p:tag name="PA" val="v5.2.10"/>
</p:tagLst>
</file>

<file path=ppt/tags/tag31.xml><?xml version="1.0" encoding="utf-8"?>
<p:tagLst xmlns:p="http://schemas.openxmlformats.org/presentationml/2006/main">
  <p:tag name="PA" val="v5.2.10"/>
</p:tagLst>
</file>

<file path=ppt/tags/tag32.xml><?xml version="1.0" encoding="utf-8"?>
<p:tagLst xmlns:p="http://schemas.openxmlformats.org/presentationml/2006/main">
  <p:tag name="PA" val="v5.2.10"/>
</p:tagLst>
</file>

<file path=ppt/tags/tag33.xml><?xml version="1.0" encoding="utf-8"?>
<p:tagLst xmlns:p="http://schemas.openxmlformats.org/presentationml/2006/main">
  <p:tag name="PA" val="v5.2.10"/>
</p:tagLst>
</file>

<file path=ppt/tags/tag34.xml><?xml version="1.0" encoding="utf-8"?>
<p:tagLst xmlns:p="http://schemas.openxmlformats.org/presentationml/2006/main">
  <p:tag name="PA" val="v5.2.10"/>
</p:tagLst>
</file>

<file path=ppt/tags/tag35.xml><?xml version="1.0" encoding="utf-8"?>
<p:tagLst xmlns:p="http://schemas.openxmlformats.org/presentationml/2006/main">
  <p:tag name="PA" val="v5.2.10"/>
</p:tagLst>
</file>

<file path=ppt/tags/tag36.xml><?xml version="1.0" encoding="utf-8"?>
<p:tagLst xmlns:p="http://schemas.openxmlformats.org/presentationml/2006/main">
  <p:tag name="PA" val="v5.2.10"/>
</p:tagLst>
</file>

<file path=ppt/tags/tag37.xml><?xml version="1.0" encoding="utf-8"?>
<p:tagLst xmlns:p="http://schemas.openxmlformats.org/presentationml/2006/main">
  <p:tag name="PA" val="v5.2.10"/>
</p:tagLst>
</file>

<file path=ppt/tags/tag38.xml><?xml version="1.0" encoding="utf-8"?>
<p:tagLst xmlns:p="http://schemas.openxmlformats.org/presentationml/2006/main">
  <p:tag name="PA" val="v5.2.10"/>
</p:tagLst>
</file>

<file path=ppt/tags/tag39.xml><?xml version="1.0" encoding="utf-8"?>
<p:tagLst xmlns:p="http://schemas.openxmlformats.org/presentationml/2006/main">
  <p:tag name="PA" val="v5.2.10"/>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42_5*n_h_h_f*1_2_4_1"/>
  <p:tag name="KSO_WM_TEMPLATE_CATEGORY" val="diagram"/>
  <p:tag name="KSO_WM_TEMPLATE_INDEX" val="20231642"/>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96"/>
  <p:tag name="KSO_WM_DIAGRAM_GROUP_CODE" val="n1-1"/>
  <p:tag name="KSO_WM_UNIT_TYPE" val="n_h_h_f"/>
  <p:tag name="KSO_WM_UNIT_INDEX" val="1_2_4_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8999999761581421},{&quot;brightness&quot;:0,&quot;colorType&quot;:1,&quot;foreColorIndex&quot;:2,&quot;pos&quot;:1,&quot;transparency&quot;:1}],&quot;type&quot;:3},&quot;glow&quot;:{&quot;colorType&quot;:0},&quot;line&quot;:{&quot;gradient&quot;:[{&quot;brightness&quot;:0,&quot;colorType&quot;:1,&quot;foreColorIndex&quot;:14,&quot;pos&quot;:0,&quot;transparency&quot;:1},{&quot;brightness&quot;:0,&quot;colorType&quot;:1,&quot;foreColorIndex&quot;:6,&quot;pos&quot;:1,&quot;transparency&quot;:0.5}],&quot;type&quot;:2},&quot;shadow&quot;:{&quot;brightness&quot;:0,&quot;colorType&quot;:2,&quot;rgb&quot;:&quot;#000000&quot;,&quot;transparency&quot;:0.6000000238418579},&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输入你的项正文，文字是您思想的提炼，请尽量言简意赅的阐述"/>
  <p:tag name="KSO_WM_UNIT_FILL_TYPE" val="3"/>
  <p:tag name="KSO_WM_UNIT_TEXT_FILL_FORE_SCHEMECOLOR_INDEX" val="1"/>
  <p:tag name="KSO_WM_UNIT_TEXT_FILL_TYPE" val="1"/>
  <p:tag name="KSO_WM_UNIT_LINE_FORE_SCHEMECOLOR_INDEX" val="8"/>
  <p:tag name="KSO_WM_UNIT_USESOURCEFORMAT_APPLY" val="1"/>
</p:tagLst>
</file>

<file path=ppt/tags/tag40.xml><?xml version="1.0" encoding="utf-8"?>
<p:tagLst xmlns:p="http://schemas.openxmlformats.org/presentationml/2006/main">
  <p:tag name="PA" val="v5.2.10"/>
</p:tagLst>
</file>

<file path=ppt/tags/tag41.xml><?xml version="1.0" encoding="utf-8"?>
<p:tagLst xmlns:p="http://schemas.openxmlformats.org/presentationml/2006/main">
  <p:tag name="PA" val="v5.2.10"/>
</p:tagLst>
</file>

<file path=ppt/tags/tag42.xml><?xml version="1.0" encoding="utf-8"?>
<p:tagLst xmlns:p="http://schemas.openxmlformats.org/presentationml/2006/main">
  <p:tag name="COMMONDATA" val="eyJoZGlkIjoiZjQ1NTJmNjRlZjNjMTE3OWExNmE5MzQxMThiODMwZjUifQ=="/>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42_5*n_h_h_f*1_2_6_1"/>
  <p:tag name="KSO_WM_TEMPLATE_CATEGORY" val="diagram"/>
  <p:tag name="KSO_WM_TEMPLATE_INDEX" val="20231642"/>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114"/>
  <p:tag name="KSO_WM_DIAGRAM_GROUP_CODE" val="n1-1"/>
  <p:tag name="KSO_WM_UNIT_TYPE" val="n_h_h_f"/>
  <p:tag name="KSO_WM_UNIT_INDEX" val="1_2_6_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8999999761581421},{&quot;brightness&quot;:0,&quot;colorType&quot;:1,&quot;foreColorIndex&quot;:2,&quot;pos&quot;:1,&quot;transparency&quot;:1}],&quot;type&quot;:3},&quot;glow&quot;:{&quot;colorType&quot;:0},&quot;line&quot;:{&quot;gradient&quot;:[{&quot;brightness&quot;:0,&quot;colorType&quot;:1,&quot;foreColorIndex&quot;:14,&quot;pos&quot;:0,&quot;transparency&quot;:1},{&quot;brightness&quot;:0,&quot;colorType&quot;:1,&quot;foreColorIndex&quot;:6,&quot;pos&quot;:1,&quot;transparency&quot;:0.5}],&quot;type&quot;:2},&quot;shadow&quot;:{&quot;brightness&quot;:0,&quot;colorType&quot;:2,&quot;rgb&quot;:&quot;#000000&quot;,&quot;transparency&quot;:0.6000000238418579},&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输入你的项正文，文字是您思想的提炼，请尽量言简意赅的阐述观点"/>
  <p:tag name="KSO_WM_UNIT_FILL_TYPE" val="3"/>
  <p:tag name="KSO_WM_UNIT_TEXT_FILL_FORE_SCHEMECOLOR_INDEX" val="1"/>
  <p:tag name="KSO_WM_UNIT_TEXT_FILL_TYPE" val="1"/>
  <p:tag name="KSO_WM_UNIT_LINE_FORE_SCHEMECOLOR_INDEX" val="10"/>
  <p:tag name="KSO_WM_UNIT_USESOURCEFORMAT_APPLY" val="1"/>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42_5*n_h_h_f*1_2_2_1"/>
  <p:tag name="KSO_WM_TEMPLATE_CATEGORY" val="diagram"/>
  <p:tag name="KSO_WM_TEMPLATE_INDEX" val="20231642"/>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114"/>
  <p:tag name="KSO_WM_DIAGRAM_GROUP_CODE" val="n1-1"/>
  <p:tag name="KSO_WM_UNIT_TYPE" val="n_h_h_f"/>
  <p:tag name="KSO_WM_UNIT_INDEX" val="1_2_2_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8999999761581421},{&quot;brightness&quot;:0,&quot;colorType&quot;:1,&quot;foreColorIndex&quot;:2,&quot;pos&quot;:1,&quot;transparency&quot;:1}],&quot;type&quot;:3},&quot;glow&quot;:{&quot;colorType&quot;:0},&quot;line&quot;:{&quot;gradient&quot;:[{&quot;brightness&quot;:0,&quot;colorType&quot;:1,&quot;foreColorIndex&quot;:14,&quot;pos&quot;:0,&quot;transparency&quot;:1},{&quot;brightness&quot;:0,&quot;colorType&quot;:1,&quot;foreColorIndex&quot;:6,&quot;pos&quot;:1,&quot;transparency&quot;:0.5}],&quot;type&quot;:2},&quot;shadow&quot;:{&quot;brightness&quot;:0,&quot;colorType&quot;:2,&quot;rgb&quot;:&quot;#000000&quot;,&quot;transparency&quot;:0.6000000238418579},&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输入你的项正文具体内容，文字是您思想的提炼，请尽量言简意赅的阐述观点"/>
  <p:tag name="KSO_WM_UNIT_FILL_TYPE" val="3"/>
  <p:tag name="KSO_WM_UNIT_TEXT_FILL_FORE_SCHEMECOLOR_INDEX" val="1"/>
  <p:tag name="KSO_WM_UNIT_TEXT_FILL_TYPE" val="1"/>
  <p:tag name="KSO_WM_UNIT_LINE_FORE_SCHEMECOLOR_INDEX" val="6"/>
  <p:tag name="KSO_WM_UNIT_USESOURCEFORMAT_APPLY" val="1"/>
</p:tagLst>
</file>

<file path=ppt/tags/tag7.xml><?xml version="1.0" encoding="utf-8"?>
<p:tagLst xmlns:p="http://schemas.openxmlformats.org/presentationml/2006/main">
  <p:tag name="KSO_WM_UNIT_COMPATIBLE" val="0"/>
  <p:tag name="KSO_WM_UNIT_DIAGRAM_ISREFERUNIT" val="0"/>
  <p:tag name="KSO_WM_TEMPLATE_CATEGORY" val="diagram"/>
  <p:tag name="KSO_WM_UNIT_LAYERLEVEL" val="1_1_1"/>
  <p:tag name="KSO_WM_DIAGRAM_COLOR_TRICK" val="1"/>
  <p:tag name="KSO_WM_DIAGRAM_GROUP_CODE" val="n1-1"/>
  <p:tag name="KSO_WM_UNIT_INDEX" val="1_1_1"/>
  <p:tag name="KSO_WM_DIAGRAM_MAX_ITEMCNT" val="6"/>
  <p:tag name="KSO_WM_DIAGRAM_VIRTUALLY_FRAME" val="{&quot;height&quot;:384.04998779296875,&quot;left&quot;:23.3,&quot;top&quot;:120.95000610351562,&quot;width&quot;:888.4500122070312}"/>
  <p:tag name="KSO_WM_UNIT_HIGHLIGHT" val="0"/>
  <p:tag name="KSO_WM_UNIT_DIAGRAM_ISNUMVISUAL" val="0"/>
  <p:tag name="KSO_WM_UNIT_ID" val="diagram20231642_5*n_h_a*1_1_1"/>
  <p:tag name="KSO_WM_TEMPLATE_INDEX" val="20231642"/>
  <p:tag name="KSO_WM_TAG_VERSION" val="3.0"/>
  <p:tag name="KSO_WM_DIAGRAM_VERSION" val="3"/>
  <p:tag name="KSO_WM_DIAGRAM_COLOR_TEXT_CAN_REMOVE" val="n"/>
  <p:tag name="KSO_WM_UNIT_ISCONTENTSTITLE" val="0"/>
  <p:tag name="KSO_WM_UNIT_ISNUMDGMTITLE" val="0"/>
  <p:tag name="KSO_WM_UNIT_NOCLEAR" val="0"/>
  <p:tag name="KSO_WM_UNIT_TYPE" val="n_h_a"/>
  <p:tag name="KSO_WM_DIAGRAM_MIN_ITEMCNT" val="2"/>
  <p:tag name="KSO_WM_DIAGRAM_COLOR_MATCH_VALUE" val="{&quot;shape&quot;:{&quot;fill&quot;:{&quot;gradient&quot;:[{&quot;brightness&quot;:0,&quot;colorType&quot;:1,&quot;foreColorIndex&quot;:6,&quot;pos&quot;:0,&quot;transparency&quot;:0},{&quot;brightness&quot;:0,&quot;colorType&quot;:1,&quot;foreColorIndex&quot;:5,&quot;pos&quot;:1,&quot;transparency&quot;:0}],&quot;type&quot;:3},&quot;glow&quot;:{&quot;colorType&quot;:0},&quot;line&quot;:{&quot;type&quot;:0},&quot;shadow&quot;:{&quot;brightness&quot;:0,&quot;colorType&quot;:2,&quot;rgb&quot;:&quot;#000000&quot;,&quot;transparency&quot;:0.6000000238418579},&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VALUE" val="42"/>
  <p:tag name="KSO_WM_UNIT_TEXT_TYPE" val="1"/>
  <p:tag name="KSO_WM_BEAUTIFY_FLAG" val="#wm#"/>
  <p:tag name="KSO_WM_UNIT_PRESET_TEXT" val="添加标题"/>
  <p:tag name="KSO_WM_UNIT_FILL_TYPE" val="3"/>
  <p:tag name="KSO_WM_UNIT_TEXT_FILL_FORE_SCHEMECOLOR_INDEX" val="1"/>
  <p:tag name="KSO_WM_UNIT_TEXT_FILL_TYPE" val="1"/>
  <p:tag name="KSO_WM_UNIT_USESOURCEFORMAT_APPLY" val="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42_5*n_h_h_f*1_2_5_1"/>
  <p:tag name="KSO_WM_TEMPLATE_CATEGORY" val="diagram"/>
  <p:tag name="KSO_WM_TEMPLATE_INDEX" val="20231642"/>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114"/>
  <p:tag name="KSO_WM_DIAGRAM_GROUP_CODE" val="n1-1"/>
  <p:tag name="KSO_WM_UNIT_TYPE" val="n_h_h_f"/>
  <p:tag name="KSO_WM_UNIT_INDEX" val="1_2_5_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8999999761581421},{&quot;brightness&quot;:0,&quot;colorType&quot;:1,&quot;foreColorIndex&quot;:2,&quot;pos&quot;:1,&quot;transparency&quot;:1}],&quot;type&quot;:3},&quot;glow&quot;:{&quot;colorType&quot;:0},&quot;line&quot;:{&quot;gradient&quot;:[{&quot;brightness&quot;:0,&quot;colorType&quot;:1,&quot;foreColorIndex&quot;:14,&quot;pos&quot;:0,&quot;transparency&quot;:1},{&quot;brightness&quot;:0,&quot;colorType&quot;:1,&quot;foreColorIndex&quot;:6,&quot;pos&quot;:1,&quot;transparency&quot;:0.5}],&quot;type&quot;:2},&quot;shadow&quot;:{&quot;brightness&quot;:0,&quot;colorType&quot;:2,&quot;rgb&quot;:&quot;#000000&quot;,&quot;transparency&quot;:0.6000000238418579},&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输入你的项正文具体内容，文字是您思想的提炼，请尽量言简意赅的阐述观点"/>
  <p:tag name="KSO_WM_UNIT_FILL_TYPE" val="3"/>
  <p:tag name="KSO_WM_UNIT_TEXT_FILL_FORE_SCHEMECOLOR_INDEX" val="1"/>
  <p:tag name="KSO_WM_UNIT_TEXT_FILL_TYPE" val="1"/>
  <p:tag name="KSO_WM_UNIT_LINE_FORE_SCHEMECOLOR_INDEX" val="9"/>
  <p:tag name="KSO_WM_UNIT_USESOURCEFORMAT_APPLY"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42_5*n_h_h_f*1_2_3_1"/>
  <p:tag name="KSO_WM_TEMPLATE_CATEGORY" val="diagram"/>
  <p:tag name="KSO_WM_TEMPLATE_INDEX" val="20231642"/>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96"/>
  <p:tag name="KSO_WM_DIAGRAM_GROUP_CODE" val="n1-1"/>
  <p:tag name="KSO_WM_UNIT_TYPE" val="n_h_h_f"/>
  <p:tag name="KSO_WM_UNIT_INDEX" val="1_2_3_1"/>
  <p:tag name="KSO_WM_DIAGRAM_MAX_ITEMCNT" val="6"/>
  <p:tag name="KSO_WM_DIAGRAM_MIN_ITEMCNT" val="2"/>
  <p:tag name="KSO_WM_DIAGRAM_VIRTUALLY_FRAME" val="{&quot;height&quot;:384.04998779296875,&quot;left&quot;:23.3,&quot;top&quot;:120.95000610351562,&quot;width&quot;:888.4500122070312}"/>
  <p:tag name="KSO_WM_DIAGRAM_COLOR_MATCH_VALUE" val="{&quot;shape&quot;:{&quot;fill&quot;:{&quot;gradient&quot;:[{&quot;brightness&quot;:0,&quot;colorType&quot;:1,&quot;foreColorIndex&quot;:6,&quot;pos&quot;:0,&quot;transparency&quot;:0.8999999761581421},{&quot;brightness&quot;:0,&quot;colorType&quot;:1,&quot;foreColorIndex&quot;:2,&quot;pos&quot;:1,&quot;transparency&quot;:1}],&quot;type&quot;:3},&quot;glow&quot;:{&quot;colorType&quot;:0},&quot;line&quot;:{&quot;gradient&quot;:[{&quot;brightness&quot;:0,&quot;colorType&quot;:1,&quot;foreColorIndex&quot;:14,&quot;pos&quot;:0,&quot;transparency&quot;:1},{&quot;brightness&quot;:0,&quot;colorType&quot;:1,&quot;foreColorIndex&quot;:6,&quot;pos&quot;:1,&quot;transparency&quot;:0.5}],&quot;type&quot;:2},&quot;shadow&quot;:{&quot;brightness&quot;:0,&quot;colorType&quot;:2,&quot;rgb&quot;:&quot;#000000&quot;,&quot;transparency&quot;:0.6000000238418579},&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输入你的项正文，文字是您思想的提炼，请尽量言简意赅的阐述"/>
  <p:tag name="KSO_WM_UNIT_FILL_TYPE" val="3"/>
  <p:tag name="KSO_WM_UNIT_TEXT_FILL_FORE_SCHEMECOLOR_INDEX" val="1"/>
  <p:tag name="KSO_WM_UNIT_TEXT_FILL_TYPE" val="1"/>
  <p:tag name="KSO_WM_UNIT_LINE_FORE_SCHEMECOLOR_INDEX" val="7"/>
  <p:tag name="KSO_WM_UNIT_USESOURCEFORMAT_APPLY" val="1"/>
</p:tagLst>
</file>

<file path=ppt/theme/theme1.xml><?xml version="1.0" encoding="utf-8"?>
<a:theme xmlns:a="http://schemas.openxmlformats.org/drawingml/2006/main" name="Office 主题​​">
  <a:themeElements>
    <a:clrScheme name="awbg435o">
      <a:dk1>
        <a:srgbClr val="000000"/>
      </a:dk1>
      <a:lt1>
        <a:srgbClr val="FFFFFF"/>
      </a:lt1>
      <a:dk2>
        <a:srgbClr val="768395"/>
      </a:dk2>
      <a:lt2>
        <a:srgbClr val="F8F9F6"/>
      </a:lt2>
      <a:accent1>
        <a:srgbClr val="9AB8BD"/>
      </a:accent1>
      <a:accent2>
        <a:srgbClr val="EFC79E"/>
      </a:accent2>
      <a:accent3>
        <a:srgbClr val="C99D88"/>
      </a:accent3>
      <a:accent4>
        <a:srgbClr val="818181"/>
      </a:accent4>
      <a:accent5>
        <a:srgbClr val="A5A5A5"/>
      </a:accent5>
      <a:accent6>
        <a:srgbClr val="C9C9C9"/>
      </a:accent6>
      <a:hlink>
        <a:srgbClr val="4472C4"/>
      </a:hlink>
      <a:folHlink>
        <a:srgbClr val="BFBFBF"/>
      </a:folHlink>
    </a:clrScheme>
    <a:fontScheme name="稻壳儿-常规宋体05">
      <a:majorFont>
        <a:latin typeface="Montserrat"/>
        <a:ea typeface="思源宋体 CN Heavy"/>
        <a:cs typeface=""/>
      </a:majorFont>
      <a:minorFont>
        <a:latin typeface="Montserrat"/>
        <a:ea typeface="MiSans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solidFill>
            <a:srgbClr val="DCD6CA"/>
          </a:solidFill>
          <a:prstDash val="solid"/>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Montserra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ontserrat"/>
        <a:ea typeface=""/>
        <a:cs typeface=""/>
        <a:font script="Jpan" typeface="ＭＳ Ｐゴシック"/>
        <a:font script="Hang" typeface="맑은 고딕"/>
        <a:font script="Hans" typeface="Montserrat"/>
        <a:font script="Hant" typeface="新細明體"/>
        <a:font script="Arab" typeface="Montserrat"/>
        <a:font script="Hebr" typeface="Montserra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Montserrat"/>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Montserra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ontserrat"/>
        <a:ea typeface=""/>
        <a:cs typeface=""/>
        <a:font script="Jpan" typeface="ＭＳ Ｐゴシック"/>
        <a:font script="Hang" typeface="맑은 고딕"/>
        <a:font script="Hans" typeface="Montserrat"/>
        <a:font script="Hant" typeface="新細明體"/>
        <a:font script="Arab" typeface="Montserrat"/>
        <a:font script="Hebr" typeface="Montserra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Montserrat"/>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awbg435o">
    <a:dk1>
      <a:srgbClr val="000000"/>
    </a:dk1>
    <a:lt1>
      <a:srgbClr val="FFFFFF"/>
    </a:lt1>
    <a:dk2>
      <a:srgbClr val="768395"/>
    </a:dk2>
    <a:lt2>
      <a:srgbClr val="F8F9F6"/>
    </a:lt2>
    <a:accent1>
      <a:srgbClr val="9AB8BD"/>
    </a:accent1>
    <a:accent2>
      <a:srgbClr val="EFC79E"/>
    </a:accent2>
    <a:accent3>
      <a:srgbClr val="C99D88"/>
    </a:accent3>
    <a:accent4>
      <a:srgbClr val="818181"/>
    </a:accent4>
    <a:accent5>
      <a:srgbClr val="A5A5A5"/>
    </a:accent5>
    <a:accent6>
      <a:srgbClr val="C9C9C9"/>
    </a:accent6>
    <a:hlink>
      <a:srgbClr val="4472C4"/>
    </a:hlink>
    <a:folHlink>
      <a:srgbClr val="BFBFBF"/>
    </a:folHlink>
  </a:clrScheme>
</a:themeOverride>
</file>

<file path=ppt/theme/themeOverride2.xml><?xml version="1.0" encoding="utf-8"?>
<a:themeOverride xmlns:a="http://schemas.openxmlformats.org/drawingml/2006/main">
  <a:clrScheme name="awbg435o">
    <a:dk1>
      <a:srgbClr val="000000"/>
    </a:dk1>
    <a:lt1>
      <a:srgbClr val="FFFFFF"/>
    </a:lt1>
    <a:dk2>
      <a:srgbClr val="768395"/>
    </a:dk2>
    <a:lt2>
      <a:srgbClr val="F8F9F6"/>
    </a:lt2>
    <a:accent1>
      <a:srgbClr val="9AB8BD"/>
    </a:accent1>
    <a:accent2>
      <a:srgbClr val="EFC79E"/>
    </a:accent2>
    <a:accent3>
      <a:srgbClr val="C99D88"/>
    </a:accent3>
    <a:accent4>
      <a:srgbClr val="818181"/>
    </a:accent4>
    <a:accent5>
      <a:srgbClr val="A5A5A5"/>
    </a:accent5>
    <a:accent6>
      <a:srgbClr val="C9C9C9"/>
    </a:accent6>
    <a:hlink>
      <a:srgbClr val="4472C4"/>
    </a:hlink>
    <a:folHlink>
      <a:srgbClr val="BFBFBF"/>
    </a:folHlink>
  </a:clrScheme>
</a:themeOverride>
</file>

<file path=ppt/theme/themeOverride3.xml><?xml version="1.0" encoding="utf-8"?>
<a:themeOverride xmlns:a="http://schemas.openxmlformats.org/drawingml/2006/main">
  <a:clrScheme name="awbg435o">
    <a:dk1>
      <a:srgbClr val="000000"/>
    </a:dk1>
    <a:lt1>
      <a:srgbClr val="FFFFFF"/>
    </a:lt1>
    <a:dk2>
      <a:srgbClr val="768395"/>
    </a:dk2>
    <a:lt2>
      <a:srgbClr val="F8F9F6"/>
    </a:lt2>
    <a:accent1>
      <a:srgbClr val="9AB8BD"/>
    </a:accent1>
    <a:accent2>
      <a:srgbClr val="EFC79E"/>
    </a:accent2>
    <a:accent3>
      <a:srgbClr val="C99D88"/>
    </a:accent3>
    <a:accent4>
      <a:srgbClr val="818181"/>
    </a:accent4>
    <a:accent5>
      <a:srgbClr val="A5A5A5"/>
    </a:accent5>
    <a:accent6>
      <a:srgbClr val="C9C9C9"/>
    </a:accent6>
    <a:hlink>
      <a:srgbClr val="4472C4"/>
    </a:hlink>
    <a:folHlink>
      <a:srgbClr val="BFBFBF"/>
    </a:folHlink>
  </a:clrScheme>
</a:themeOverride>
</file>

<file path=ppt/theme/themeOverride4.xml><?xml version="1.0" encoding="utf-8"?>
<a:themeOverride xmlns:a="http://schemas.openxmlformats.org/drawingml/2006/main">
  <a:clrScheme name="awbg435o">
    <a:dk1>
      <a:srgbClr val="000000"/>
    </a:dk1>
    <a:lt1>
      <a:srgbClr val="FFFFFF"/>
    </a:lt1>
    <a:dk2>
      <a:srgbClr val="768395"/>
    </a:dk2>
    <a:lt2>
      <a:srgbClr val="F8F9F6"/>
    </a:lt2>
    <a:accent1>
      <a:srgbClr val="9AB8BD"/>
    </a:accent1>
    <a:accent2>
      <a:srgbClr val="EFC79E"/>
    </a:accent2>
    <a:accent3>
      <a:srgbClr val="C99D88"/>
    </a:accent3>
    <a:accent4>
      <a:srgbClr val="818181"/>
    </a:accent4>
    <a:accent5>
      <a:srgbClr val="A5A5A5"/>
    </a:accent5>
    <a:accent6>
      <a:srgbClr val="C9C9C9"/>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0</TotalTime>
  <Words>5021</Words>
  <Application>WPS 演示</Application>
  <PresentationFormat>宽屏</PresentationFormat>
  <Paragraphs>328</Paragraphs>
  <Slides>31</Slides>
  <Notes>0</Notes>
  <HiddenSlides>1</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31</vt:i4>
      </vt:variant>
    </vt:vector>
  </HeadingPairs>
  <TitlesOfParts>
    <vt:vector size="41" baseType="lpstr">
      <vt:lpstr>Arial</vt:lpstr>
      <vt:lpstr>宋体</vt:lpstr>
      <vt:lpstr>Wingdings</vt:lpstr>
      <vt:lpstr>Montserrat</vt:lpstr>
      <vt:lpstr>Montserrat</vt:lpstr>
      <vt:lpstr>MiSans Light</vt:lpstr>
      <vt:lpstr>思源宋体 CN Heavy</vt:lpstr>
      <vt:lpstr>微软雅黑</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hui ming</dc:creator>
  <cp:lastModifiedBy>吃了这个布丁</cp:lastModifiedBy>
  <cp:revision>1</cp:revision>
  <dcterms:created xsi:type="dcterms:W3CDTF">2026-01-03T13:26:28Z</dcterms:created>
  <dcterms:modified xsi:type="dcterms:W3CDTF">2026-01-03T13:26:34Z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6205335F11444A89BC15C5E8C3C89FA2_13</vt:lpwstr>
  </property>
  <property fmtid="{D5CDD505-2E9C-101B-9397-08002B2CF9AE}" pid="3" name="KSOProductBuildVer">
    <vt:lpwstr>2052-11.1.0.10009</vt:lpwstr>
  </property>
  <property fmtid="{D5CDD505-2E9C-101B-9397-08002B2CF9AE}" pid="4" name="KSOTemplateUUID">
    <vt:lpwstr>v1.0_mb_ZsZz1Z1lLQAzM3eI6OGIpA==</vt:lpwstr>
  </property>
</Properties>
</file>

<file path=docProps/thumbnail.jpeg>
</file>